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7" r:id="rId3"/>
    <p:sldId id="272" r:id="rId4"/>
    <p:sldId id="279" r:id="rId5"/>
    <p:sldId id="277" r:id="rId6"/>
    <p:sldId id="278" r:id="rId7"/>
    <p:sldId id="280" r:id="rId8"/>
    <p:sldId id="281" r:id="rId9"/>
    <p:sldId id="282" r:id="rId10"/>
    <p:sldId id="283" r:id="rId11"/>
    <p:sldId id="284" r:id="rId12"/>
    <p:sldId id="285" r:id="rId13"/>
    <p:sldId id="286" r:id="rId14"/>
    <p:sldId id="287" r:id="rId15"/>
    <p:sldId id="288" r:id="rId16"/>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4" autoAdjust="0"/>
    <p:restoredTop sz="94660"/>
  </p:normalViewPr>
  <p:slideViewPr>
    <p:cSldViewPr snapToGrid="0">
      <p:cViewPr varScale="1">
        <p:scale>
          <a:sx n="105" d="100"/>
          <a:sy n="105" d="100"/>
        </p:scale>
        <p:origin x="720" y="9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391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32E606DD-1EC1-4D0A-A4F4-76CAAEEEAA47}" type="datetimeFigureOut">
              <a:rPr lang="en-US" smtClean="0"/>
              <a:t>11/11/2022</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C68EA9F7-B97E-4B00-9E6A-D3E2FB148ACE}" type="slidenum">
              <a:rPr lang="en-US" smtClean="0"/>
              <a:t>‹#›</a:t>
            </a:fld>
            <a:endParaRPr lang="en-US"/>
          </a:p>
        </p:txBody>
      </p:sp>
    </p:spTree>
    <p:extLst>
      <p:ext uri="{BB962C8B-B14F-4D97-AF65-F5344CB8AC3E}">
        <p14:creationId xmlns:p14="http://schemas.microsoft.com/office/powerpoint/2010/main" val="432619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image" Target="../media/image19.png"/></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8EA9F7-B97E-4B00-9E6A-D3E2FB148ACE}" type="slidenum">
              <a:rPr lang="en-US" smtClean="0"/>
              <a:t>1</a:t>
            </a:fld>
            <a:endParaRPr lang="en-US"/>
          </a:p>
        </p:txBody>
      </p:sp>
    </p:spTree>
    <p:extLst>
      <p:ext uri="{BB962C8B-B14F-4D97-AF65-F5344CB8AC3E}">
        <p14:creationId xmlns:p14="http://schemas.microsoft.com/office/powerpoint/2010/main" val="839496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315913"/>
            <a:ext cx="5632450" cy="3168650"/>
          </a:xfrm>
        </p:spPr>
      </p:sp>
      <p:sp>
        <p:nvSpPr>
          <p:cNvPr id="3" name="Notes Placeholder 2"/>
          <p:cNvSpPr>
            <a:spLocks noGrp="1"/>
          </p:cNvSpPr>
          <p:nvPr>
            <p:ph type="body" idx="1"/>
          </p:nvPr>
        </p:nvSpPr>
        <p:spPr>
          <a:xfrm>
            <a:off x="710248" y="3649769"/>
            <a:ext cx="5681980" cy="5267652"/>
          </a:xfrm>
        </p:spPr>
        <p:txBody>
          <a:bodyPr/>
          <a:lstStyle/>
          <a:p>
            <a:r>
              <a:rPr lang="en-US" b="1" u="sng" dirty="0"/>
              <a:t>Hyper-Acidic</a:t>
            </a:r>
            <a:r>
              <a:rPr lang="en-US" dirty="0"/>
              <a:t>: </a:t>
            </a:r>
            <a:r>
              <a:rPr lang="en-US" dirty="0">
                <a:solidFill>
                  <a:srgbClr val="000000"/>
                </a:solidFill>
                <a:effectLst/>
                <a:latin typeface="Arial" panose="020B0604020202020204" pitchFamily="34" charset="0"/>
                <a:ea typeface="Calibri" panose="020F0502020204030204" pitchFamily="34" charset="0"/>
              </a:rPr>
              <a:t>Icy blue fibers look merged due to heavy white plaque – looks very </a:t>
            </a:r>
            <a:r>
              <a:rPr lang="en-US" dirty="0" err="1">
                <a:solidFill>
                  <a:srgbClr val="000000"/>
                </a:solidFill>
                <a:effectLst/>
                <a:latin typeface="Arial" panose="020B0604020202020204" pitchFamily="34" charset="0"/>
                <a:ea typeface="Calibri" panose="020F0502020204030204" pitchFamily="34" charset="0"/>
              </a:rPr>
              <a:t>very</a:t>
            </a:r>
            <a:r>
              <a:rPr lang="en-US" dirty="0">
                <a:solidFill>
                  <a:srgbClr val="000000"/>
                </a:solidFill>
                <a:effectLst/>
                <a:latin typeface="Arial" panose="020B0604020202020204" pitchFamily="34" charset="0"/>
                <a:ea typeface="Calibri" panose="020F0502020204030204" pitchFamily="34" charset="0"/>
              </a:rPr>
              <a:t> white.</a:t>
            </a:r>
            <a:r>
              <a:rPr lang="en-US" dirty="0">
                <a:solidFill>
                  <a:srgbClr val="000000"/>
                </a:solidFill>
                <a:latin typeface="Calibri" panose="020F0502020204030204" pitchFamily="34" charset="0"/>
                <a:ea typeface="Calibri" panose="020F0502020204030204" pitchFamily="34" charset="0"/>
              </a:rPr>
              <a:t> </a:t>
            </a:r>
            <a:r>
              <a:rPr lang="en-US" dirty="0">
                <a:solidFill>
                  <a:srgbClr val="000000"/>
                </a:solidFill>
                <a:effectLst/>
                <a:latin typeface="Arial" panose="020B0604020202020204" pitchFamily="34" charset="0"/>
                <a:ea typeface="Calibri" panose="020F0502020204030204" pitchFamily="34" charset="0"/>
              </a:rPr>
              <a:t>Fibers in the humoral zone are white, as are fibers in the ciliary body.</a:t>
            </a:r>
            <a:r>
              <a:rPr lang="en-US" dirty="0">
                <a:solidFill>
                  <a:srgbClr val="000000"/>
                </a:solidFill>
                <a:latin typeface="Calibri" panose="020F0502020204030204" pitchFamily="34" charset="0"/>
                <a:ea typeface="Calibri" panose="020F0502020204030204" pitchFamily="34" charset="0"/>
              </a:rPr>
              <a:t>  </a:t>
            </a:r>
            <a:r>
              <a:rPr lang="en-US" dirty="0">
                <a:solidFill>
                  <a:srgbClr val="000000"/>
                </a:solidFill>
                <a:effectLst/>
                <a:latin typeface="Arial" panose="020B0604020202020204" pitchFamily="34" charset="0"/>
                <a:ea typeface="Calibri" panose="020F0502020204030204" pitchFamily="34" charset="0"/>
              </a:rPr>
              <a:t>White humoral zone.</a:t>
            </a:r>
            <a:r>
              <a:rPr lang="en-US" dirty="0">
                <a:solidFill>
                  <a:srgbClr val="000000"/>
                </a:solidFill>
                <a:latin typeface="Calibri" panose="020F0502020204030204" pitchFamily="34" charset="0"/>
                <a:ea typeface="Calibri" panose="020F0502020204030204" pitchFamily="34" charset="0"/>
              </a:rPr>
              <a:t> </a:t>
            </a:r>
            <a:r>
              <a:rPr lang="en-US" dirty="0">
                <a:solidFill>
                  <a:srgbClr val="000000"/>
                </a:solidFill>
                <a:effectLst/>
                <a:latin typeface="Arial" panose="020B0604020202020204" pitchFamily="34" charset="0"/>
                <a:ea typeface="Calibri" panose="020F0502020204030204" pitchFamily="34" charset="0"/>
              </a:rPr>
              <a:t>The degree of loading (white thickness) determines rheumatic disposition and collagen diseases.</a:t>
            </a:r>
            <a:r>
              <a:rPr lang="en-US" dirty="0">
                <a:solidFill>
                  <a:srgbClr val="000000"/>
                </a:solidFill>
                <a:latin typeface="Calibri" panose="020F0502020204030204" pitchFamily="34" charset="0"/>
                <a:ea typeface="Calibri" panose="020F0502020204030204" pitchFamily="34" charset="0"/>
              </a:rPr>
              <a:t>  </a:t>
            </a:r>
            <a:r>
              <a:rPr lang="en-US" dirty="0">
                <a:solidFill>
                  <a:srgbClr val="000000"/>
                </a:solidFill>
                <a:effectLst/>
                <a:latin typeface="Arial" panose="020B0604020202020204" pitchFamily="34" charset="0"/>
                <a:ea typeface="Calibri" panose="020F0502020204030204" pitchFamily="34" charset="0"/>
              </a:rPr>
              <a:t>Scurf rim may be seen.</a:t>
            </a:r>
            <a:r>
              <a:rPr lang="en-US" dirty="0">
                <a:solidFill>
                  <a:srgbClr val="000000"/>
                </a:solidFill>
                <a:latin typeface="Calibri" panose="020F0502020204030204" pitchFamily="34" charset="0"/>
                <a:ea typeface="Calibri" panose="020F0502020204030204" pitchFamily="34" charset="0"/>
              </a:rPr>
              <a:t>  </a:t>
            </a:r>
            <a:r>
              <a:rPr lang="en-US" dirty="0">
                <a:solidFill>
                  <a:srgbClr val="000000"/>
                </a:solidFill>
                <a:effectLst/>
                <a:latin typeface="Arial" panose="020B0604020202020204" pitchFamily="34" charset="0"/>
                <a:ea typeface="Calibri" panose="020F0502020204030204" pitchFamily="34" charset="0"/>
              </a:rPr>
              <a:t>Extreme lightening of fibers.</a:t>
            </a:r>
            <a:r>
              <a:rPr lang="en-US" dirty="0">
                <a:solidFill>
                  <a:srgbClr val="000000"/>
                </a:solidFill>
                <a:latin typeface="Calibri" panose="020F0502020204030204" pitchFamily="34" charset="0"/>
                <a:ea typeface="Calibri" panose="020F0502020204030204" pitchFamily="34" charset="0"/>
              </a:rPr>
              <a:t>  </a:t>
            </a:r>
            <a:r>
              <a:rPr lang="en-US" dirty="0">
                <a:solidFill>
                  <a:srgbClr val="000000"/>
                </a:solidFill>
                <a:effectLst/>
                <a:latin typeface="Arial" panose="020B0604020202020204" pitchFamily="34" charset="0"/>
                <a:ea typeface="Calibri" panose="020F0502020204030204" pitchFamily="34" charset="0"/>
              </a:rPr>
              <a:t>Known as </a:t>
            </a:r>
            <a:r>
              <a:rPr lang="en-US" dirty="0" err="1">
                <a:solidFill>
                  <a:srgbClr val="000000"/>
                </a:solidFill>
                <a:effectLst/>
                <a:latin typeface="Arial" panose="020B0604020202020204" pitchFamily="34" charset="0"/>
                <a:ea typeface="Calibri" panose="020F0502020204030204" pitchFamily="34" charset="0"/>
              </a:rPr>
              <a:t>overacid</a:t>
            </a:r>
            <a:r>
              <a:rPr lang="en-US" dirty="0">
                <a:solidFill>
                  <a:srgbClr val="000000"/>
                </a:solidFill>
                <a:effectLst/>
                <a:latin typeface="Arial" panose="020B0604020202020204" pitchFamily="34" charset="0"/>
                <a:ea typeface="Calibri" panose="020F0502020204030204" pitchFamily="34" charset="0"/>
              </a:rPr>
              <a:t> subtype by IIPA.</a:t>
            </a:r>
            <a:endParaRPr lang="en-US" dirty="0">
              <a:solidFill>
                <a:srgbClr val="000000"/>
              </a:solidFill>
              <a:effectLst/>
              <a:latin typeface="Calibri" panose="020F0502020204030204" pitchFamily="34" charset="0"/>
              <a:ea typeface="Calibri" panose="020F0502020204030204" pitchFamily="34" charset="0"/>
            </a:endParaRPr>
          </a:p>
          <a:p>
            <a:endParaRPr lang="en-US" dirty="0">
              <a:solidFill>
                <a:srgbClr val="000000"/>
              </a:solidFill>
              <a:latin typeface="Arial" panose="020B0604020202020204" pitchFamily="34" charset="0"/>
              <a:ea typeface="Calibri" panose="020F0502020204030204" pitchFamily="34" charset="0"/>
            </a:endParaRPr>
          </a:p>
          <a:p>
            <a:r>
              <a:rPr lang="en-US" b="1" u="sng" dirty="0">
                <a:solidFill>
                  <a:srgbClr val="000000"/>
                </a:solidFill>
                <a:effectLst/>
                <a:latin typeface="Arial" panose="020B0604020202020204" pitchFamily="34" charset="0"/>
                <a:ea typeface="Calibri" panose="020F0502020204030204" pitchFamily="34" charset="0"/>
              </a:rPr>
              <a:t>Febrile</a:t>
            </a:r>
            <a:r>
              <a:rPr lang="en-US" dirty="0">
                <a:solidFill>
                  <a:srgbClr val="000000"/>
                </a:solidFill>
                <a:effectLst/>
                <a:latin typeface="Arial" panose="020B0604020202020204" pitchFamily="34" charset="0"/>
                <a:ea typeface="Calibri" panose="020F0502020204030204" pitchFamily="34" charset="0"/>
              </a:rPr>
              <a:t>:  Greenish/yellow hues and tones characterize them. They may also appear grey or slightly greenish.</a:t>
            </a:r>
            <a:r>
              <a:rPr lang="en-US" dirty="0">
                <a:solidFill>
                  <a:srgbClr val="000000"/>
                </a:solidFill>
                <a:latin typeface="Calibri" panose="020F0502020204030204" pitchFamily="34" charset="0"/>
                <a:ea typeface="Calibri" panose="020F0502020204030204" pitchFamily="34" charset="0"/>
              </a:rPr>
              <a:t>  </a:t>
            </a:r>
            <a:r>
              <a:rPr lang="en-US" dirty="0">
                <a:solidFill>
                  <a:srgbClr val="000000"/>
                </a:solidFill>
                <a:effectLst/>
                <a:latin typeface="Arial" panose="020B0604020202020204" pitchFamily="34" charset="0"/>
                <a:ea typeface="Calibri" panose="020F0502020204030204" pitchFamily="34" charset="0"/>
              </a:rPr>
              <a:t>Steal gray or greenish hue.</a:t>
            </a:r>
            <a:r>
              <a:rPr lang="en-US" dirty="0">
                <a:solidFill>
                  <a:srgbClr val="000000"/>
                </a:solidFill>
                <a:latin typeface="Calibri" panose="020F0502020204030204" pitchFamily="34" charset="0"/>
                <a:ea typeface="Calibri" panose="020F0502020204030204" pitchFamily="34" charset="0"/>
              </a:rPr>
              <a:t>  </a:t>
            </a:r>
            <a:r>
              <a:rPr lang="en-US" dirty="0">
                <a:solidFill>
                  <a:srgbClr val="000000"/>
                </a:solidFill>
                <a:effectLst/>
                <a:latin typeface="Arial" panose="020B0604020202020204" pitchFamily="34" charset="0"/>
                <a:ea typeface="Calibri" panose="020F0502020204030204" pitchFamily="34" charset="0"/>
              </a:rPr>
              <a:t>The febrile is a subtype of the hyper acidic diathesis.</a:t>
            </a:r>
            <a:r>
              <a:rPr lang="en-US" dirty="0">
                <a:solidFill>
                  <a:srgbClr val="000000"/>
                </a:solidFill>
                <a:latin typeface="Calibri" panose="020F0502020204030204" pitchFamily="34" charset="0"/>
                <a:ea typeface="Calibri" panose="020F0502020204030204" pitchFamily="34" charset="0"/>
              </a:rPr>
              <a:t>  </a:t>
            </a:r>
            <a:r>
              <a:rPr lang="en-US" dirty="0">
                <a:solidFill>
                  <a:srgbClr val="000000"/>
                </a:solidFill>
                <a:effectLst/>
                <a:latin typeface="Arial" panose="020B0604020202020204" pitchFamily="34" charset="0"/>
                <a:ea typeface="Calibri" panose="020F0502020204030204" pitchFamily="34" charset="0"/>
              </a:rPr>
              <a:t>Thickened fibers meld together.</a:t>
            </a:r>
            <a:r>
              <a:rPr lang="en-US" dirty="0">
                <a:solidFill>
                  <a:srgbClr val="000000"/>
                </a:solidFill>
                <a:latin typeface="Calibri" panose="020F0502020204030204" pitchFamily="34" charset="0"/>
                <a:ea typeface="Calibri" panose="020F0502020204030204" pitchFamily="34" charset="0"/>
              </a:rPr>
              <a:t>  </a:t>
            </a:r>
            <a:r>
              <a:rPr lang="en-US" dirty="0">
                <a:solidFill>
                  <a:srgbClr val="000000"/>
                </a:solidFill>
                <a:effectLst/>
                <a:latin typeface="Arial" panose="020B0604020202020204" pitchFamily="34" charset="0"/>
                <a:ea typeface="Calibri" panose="020F0502020204030204" pitchFamily="34" charset="0"/>
              </a:rPr>
              <a:t>Heavy plaque loading.</a:t>
            </a:r>
            <a:r>
              <a:rPr lang="en-US" dirty="0">
                <a:solidFill>
                  <a:srgbClr val="000000"/>
                </a:solidFill>
                <a:latin typeface="Calibri" panose="020F0502020204030204" pitchFamily="34" charset="0"/>
                <a:ea typeface="Calibri" panose="020F0502020204030204" pitchFamily="34" charset="0"/>
              </a:rPr>
              <a:t>  </a:t>
            </a:r>
            <a:r>
              <a:rPr lang="en-US" dirty="0">
                <a:solidFill>
                  <a:srgbClr val="000000"/>
                </a:solidFill>
                <a:effectLst/>
                <a:latin typeface="Arial" panose="020B0604020202020204" pitchFamily="34" charset="0"/>
                <a:ea typeface="Calibri" panose="020F0502020204030204" pitchFamily="34" charset="0"/>
              </a:rPr>
              <a:t>Increased rheumatic issues – Inflammation, pain and tenderness, stiffness in the muscles and joints.</a:t>
            </a:r>
            <a:r>
              <a:rPr lang="en-US" dirty="0">
                <a:solidFill>
                  <a:srgbClr val="000000"/>
                </a:solidFill>
                <a:latin typeface="Calibri" panose="020F0502020204030204" pitchFamily="34" charset="0"/>
                <a:ea typeface="Calibri" panose="020F0502020204030204" pitchFamily="34" charset="0"/>
              </a:rPr>
              <a:t>  </a:t>
            </a:r>
            <a:r>
              <a:rPr lang="en-US" dirty="0">
                <a:solidFill>
                  <a:srgbClr val="000000"/>
                </a:solidFill>
                <a:effectLst/>
                <a:latin typeface="Arial" panose="020B0604020202020204" pitchFamily="34" charset="0"/>
                <a:ea typeface="Calibri" panose="020F0502020204030204" pitchFamily="34" charset="0"/>
              </a:rPr>
              <a:t>This is an acquired diathesis.</a:t>
            </a:r>
            <a:r>
              <a:rPr lang="en-US" dirty="0">
                <a:solidFill>
                  <a:srgbClr val="000000"/>
                </a:solidFill>
                <a:latin typeface="Calibri" panose="020F0502020204030204" pitchFamily="34" charset="0"/>
                <a:ea typeface="Calibri" panose="020F0502020204030204" pitchFamily="34" charset="0"/>
              </a:rPr>
              <a:t> </a:t>
            </a:r>
            <a:r>
              <a:rPr lang="en-US" dirty="0">
                <a:solidFill>
                  <a:srgbClr val="000000"/>
                </a:solidFill>
                <a:effectLst/>
                <a:latin typeface="Arial" panose="020B0604020202020204" pitchFamily="34" charset="0"/>
                <a:ea typeface="Calibri" panose="020F0502020204030204" pitchFamily="34" charset="0"/>
              </a:rPr>
              <a:t>We know this as the Uric Acid Subtype with IIPA.</a:t>
            </a:r>
          </a:p>
          <a:p>
            <a:endParaRPr lang="en-US" dirty="0">
              <a:solidFill>
                <a:srgbClr val="000000"/>
              </a:solidFill>
              <a:latin typeface="Arial" panose="020B0604020202020204" pitchFamily="34" charset="0"/>
              <a:ea typeface="Calibri" panose="020F0502020204030204" pitchFamily="34" charset="0"/>
            </a:endParaRPr>
          </a:p>
          <a:p>
            <a:r>
              <a:rPr lang="en-US" b="1" u="sng" dirty="0">
                <a:solidFill>
                  <a:srgbClr val="FF0000"/>
                </a:solidFill>
                <a:effectLst/>
                <a:latin typeface="Arial" panose="020B0604020202020204" pitchFamily="34" charset="0"/>
                <a:ea typeface="Calibri" panose="020F0502020204030204" pitchFamily="34" charset="0"/>
              </a:rPr>
              <a:t>Hydro-Lymphatic (Hydrogenic)</a:t>
            </a:r>
            <a:r>
              <a:rPr lang="en-US" dirty="0">
                <a:solidFill>
                  <a:srgbClr val="FF0000"/>
                </a:solidFill>
                <a:effectLst/>
                <a:latin typeface="Arial" panose="020B0604020202020204" pitchFamily="34" charset="0"/>
                <a:ea typeface="Calibri" panose="020F0502020204030204" pitchFamily="34" charset="0"/>
              </a:rPr>
              <a:t>:  It may be seen in lymphatic or mixed irises. It can be seen in infancy within 3 months. You are either born with it or not.</a:t>
            </a:r>
            <a:r>
              <a:rPr lang="en-US" dirty="0">
                <a:solidFill>
                  <a:srgbClr val="FF0000"/>
                </a:solidFill>
                <a:latin typeface="Calibri" panose="020F0502020204030204" pitchFamily="34" charset="0"/>
                <a:ea typeface="Calibri" panose="020F0502020204030204" pitchFamily="34" charset="0"/>
              </a:rPr>
              <a:t>  </a:t>
            </a:r>
            <a:r>
              <a:rPr lang="en-US" dirty="0">
                <a:solidFill>
                  <a:srgbClr val="FF0000"/>
                </a:solidFill>
                <a:effectLst/>
                <a:latin typeface="Arial" panose="020B0604020202020204" pitchFamily="34" charset="0"/>
                <a:ea typeface="Calibri" panose="020F0502020204030204" pitchFamily="34" charset="0"/>
              </a:rPr>
              <a:t>Tophi will not accumulate over time. </a:t>
            </a:r>
            <a:r>
              <a:rPr lang="en-US" dirty="0">
                <a:solidFill>
                  <a:srgbClr val="FF0000"/>
                </a:solidFill>
                <a:latin typeface="Calibri" panose="020F0502020204030204" pitchFamily="34" charset="0"/>
                <a:ea typeface="Calibri" panose="020F0502020204030204" pitchFamily="34" charset="0"/>
              </a:rPr>
              <a:t>  </a:t>
            </a:r>
            <a:r>
              <a:rPr lang="en-US" dirty="0">
                <a:solidFill>
                  <a:srgbClr val="FF0000"/>
                </a:solidFill>
                <a:effectLst/>
                <a:latin typeface="Arial" panose="020B0604020202020204" pitchFamily="34" charset="0"/>
                <a:ea typeface="Calibri" panose="020F0502020204030204" pitchFamily="34" charset="0"/>
              </a:rPr>
              <a:t>25% of the population have tophi.</a:t>
            </a:r>
            <a:r>
              <a:rPr lang="en-US" dirty="0">
                <a:solidFill>
                  <a:srgbClr val="FF0000"/>
                </a:solidFill>
                <a:latin typeface="Calibri" panose="020F0502020204030204" pitchFamily="34" charset="0"/>
                <a:ea typeface="Calibri" panose="020F0502020204030204" pitchFamily="34" charset="0"/>
              </a:rPr>
              <a:t>  </a:t>
            </a:r>
            <a:r>
              <a:rPr lang="en-US" dirty="0">
                <a:solidFill>
                  <a:srgbClr val="FF0000"/>
                </a:solidFill>
                <a:effectLst/>
                <a:latin typeface="Arial" panose="020B0604020202020204" pitchFamily="34" charset="0"/>
                <a:ea typeface="Calibri" panose="020F0502020204030204" pitchFamily="34" charset="0"/>
              </a:rPr>
              <a:t>Toxic loading of the lymph.</a:t>
            </a:r>
            <a:r>
              <a:rPr lang="en-US" dirty="0">
                <a:solidFill>
                  <a:srgbClr val="FF0000"/>
                </a:solidFill>
                <a:latin typeface="Calibri" panose="020F0502020204030204" pitchFamily="34" charset="0"/>
                <a:ea typeface="Calibri" panose="020F0502020204030204" pitchFamily="34" charset="0"/>
              </a:rPr>
              <a:t>  </a:t>
            </a:r>
            <a:r>
              <a:rPr lang="en-US" dirty="0">
                <a:solidFill>
                  <a:srgbClr val="FF0000"/>
                </a:solidFill>
                <a:effectLst/>
                <a:latin typeface="Arial" panose="020B0604020202020204" pitchFamily="34" charset="0"/>
                <a:ea typeface="Calibri" panose="020F0502020204030204" pitchFamily="34" charset="0"/>
              </a:rPr>
              <a:t>They do not want confrontations. </a:t>
            </a:r>
            <a:r>
              <a:rPr lang="en-US" dirty="0">
                <a:solidFill>
                  <a:srgbClr val="FF0000"/>
                </a:solidFill>
                <a:latin typeface="Calibri" panose="020F0502020204030204" pitchFamily="34" charset="0"/>
                <a:ea typeface="Calibri" panose="020F0502020204030204" pitchFamily="34" charset="0"/>
              </a:rPr>
              <a:t>  </a:t>
            </a:r>
            <a:r>
              <a:rPr lang="en-US" dirty="0">
                <a:solidFill>
                  <a:srgbClr val="FF0000"/>
                </a:solidFill>
                <a:effectLst/>
                <a:latin typeface="Arial" panose="020B0604020202020204" pitchFamily="34" charset="0"/>
                <a:ea typeface="Calibri" panose="020F0502020204030204" pitchFamily="34" charset="0"/>
              </a:rPr>
              <a:t>They can be moody and impatient.</a:t>
            </a:r>
            <a:r>
              <a:rPr lang="en-US" dirty="0">
                <a:solidFill>
                  <a:srgbClr val="FF0000"/>
                </a:solidFill>
                <a:latin typeface="Calibri" panose="020F0502020204030204" pitchFamily="34" charset="0"/>
                <a:ea typeface="Calibri" panose="020F0502020204030204" pitchFamily="34" charset="0"/>
              </a:rPr>
              <a:t> </a:t>
            </a:r>
            <a:r>
              <a:rPr lang="en-US" dirty="0">
                <a:solidFill>
                  <a:srgbClr val="FF0000"/>
                </a:solidFill>
                <a:effectLst/>
                <a:latin typeface="Arial" panose="020B0604020202020204" pitchFamily="34" charset="0"/>
                <a:ea typeface="Calibri" panose="020F0502020204030204" pitchFamily="34" charset="0"/>
              </a:rPr>
              <a:t>They may complain about fluid retention. Known as </a:t>
            </a:r>
            <a:r>
              <a:rPr lang="en-US" dirty="0" err="1">
                <a:solidFill>
                  <a:srgbClr val="FF0000"/>
                </a:solidFill>
                <a:effectLst/>
                <a:latin typeface="Arial" panose="020B0604020202020204" pitchFamily="34" charset="0"/>
                <a:ea typeface="Calibri" panose="020F0502020204030204" pitchFamily="34" charset="0"/>
              </a:rPr>
              <a:t>Hydrogenoid</a:t>
            </a:r>
            <a:r>
              <a:rPr lang="en-US" dirty="0">
                <a:solidFill>
                  <a:srgbClr val="FF0000"/>
                </a:solidFill>
                <a:effectLst/>
                <a:latin typeface="Arial" panose="020B0604020202020204" pitchFamily="34" charset="0"/>
                <a:ea typeface="Calibri" panose="020F0502020204030204" pitchFamily="34" charset="0"/>
              </a:rPr>
              <a:t> Subtype with IIPA.</a:t>
            </a:r>
          </a:p>
          <a:p>
            <a:endParaRPr lang="en-US" dirty="0">
              <a:solidFill>
                <a:srgbClr val="000000"/>
              </a:solidFill>
              <a:latin typeface="Arial" panose="020B0604020202020204" pitchFamily="34" charset="0"/>
              <a:ea typeface="Calibri" panose="020F0502020204030204" pitchFamily="34" charset="0"/>
            </a:endParaRPr>
          </a:p>
          <a:p>
            <a:r>
              <a:rPr lang="en-US" dirty="0">
                <a:solidFill>
                  <a:srgbClr val="000000"/>
                </a:solidFill>
                <a:effectLst/>
                <a:latin typeface="Arial" panose="020B0604020202020204" pitchFamily="34" charset="0"/>
                <a:ea typeface="Calibri" panose="020F0502020204030204" pitchFamily="34" charset="0"/>
              </a:rPr>
              <a:t>Kidney-Lymphatic:  This diathesis also appears to have greenish or yellowish hues. There will be structural signs in the kidneys. This is what makes it  different from the febrile: the structural markings. </a:t>
            </a:r>
            <a:r>
              <a:rPr lang="en-US" dirty="0">
                <a:solidFill>
                  <a:srgbClr val="000000"/>
                </a:solidFill>
                <a:latin typeface="Calibri" panose="020F0502020204030204" pitchFamily="34" charset="0"/>
                <a:ea typeface="Calibri" panose="020F0502020204030204" pitchFamily="34" charset="0"/>
              </a:rPr>
              <a:t> </a:t>
            </a:r>
            <a:r>
              <a:rPr lang="en-US" dirty="0">
                <a:solidFill>
                  <a:srgbClr val="000000"/>
                </a:solidFill>
                <a:effectLst/>
                <a:latin typeface="Arial" panose="020B0604020202020204" pitchFamily="34" charset="0"/>
                <a:ea typeface="Calibri" panose="020F0502020204030204" pitchFamily="34" charset="0"/>
              </a:rPr>
              <a:t>Blue iris with straw yellow pigment.</a:t>
            </a:r>
            <a:r>
              <a:rPr lang="en-US" dirty="0">
                <a:solidFill>
                  <a:srgbClr val="000000"/>
                </a:solidFill>
                <a:latin typeface="Calibri" panose="020F0502020204030204" pitchFamily="34" charset="0"/>
                <a:ea typeface="Calibri" panose="020F0502020204030204" pitchFamily="34" charset="0"/>
              </a:rPr>
              <a:t> </a:t>
            </a:r>
            <a:r>
              <a:rPr lang="en-US" dirty="0">
                <a:solidFill>
                  <a:srgbClr val="000000"/>
                </a:solidFill>
                <a:effectLst/>
                <a:latin typeface="Arial" panose="020B0604020202020204" pitchFamily="34" charset="0"/>
                <a:ea typeface="Calibri" panose="020F0502020204030204" pitchFamily="34" charset="0"/>
              </a:rPr>
              <a:t>Yellow structural sign in the kidney RF.</a:t>
            </a:r>
            <a:r>
              <a:rPr lang="en-US" dirty="0">
                <a:solidFill>
                  <a:srgbClr val="000000"/>
                </a:solidFill>
                <a:latin typeface="Calibri" panose="020F0502020204030204" pitchFamily="34" charset="0"/>
                <a:ea typeface="Calibri" panose="020F0502020204030204" pitchFamily="34" charset="0"/>
              </a:rPr>
              <a:t> </a:t>
            </a:r>
            <a:r>
              <a:rPr lang="en-US" dirty="0">
                <a:solidFill>
                  <a:srgbClr val="000000"/>
                </a:solidFill>
                <a:effectLst/>
                <a:latin typeface="Arial" panose="020B0604020202020204" pitchFamily="34" charset="0"/>
                <a:ea typeface="Calibri" panose="020F0502020204030204" pitchFamily="34" charset="0"/>
              </a:rPr>
              <a:t>Appears green to the naked eye.</a:t>
            </a:r>
            <a:r>
              <a:rPr lang="en-US" dirty="0">
                <a:solidFill>
                  <a:srgbClr val="000000"/>
                </a:solidFill>
                <a:latin typeface="Calibri" panose="020F0502020204030204" pitchFamily="34" charset="0"/>
                <a:ea typeface="Calibri" panose="020F0502020204030204" pitchFamily="34" charset="0"/>
              </a:rPr>
              <a:t> </a:t>
            </a:r>
            <a:r>
              <a:rPr lang="en-US" dirty="0">
                <a:solidFill>
                  <a:srgbClr val="000000"/>
                </a:solidFill>
                <a:effectLst/>
                <a:latin typeface="Arial" panose="020B0604020202020204" pitchFamily="34" charset="0"/>
                <a:ea typeface="Calibri" panose="020F0502020204030204" pitchFamily="34" charset="0"/>
              </a:rPr>
              <a:t>Yellow collarette and humoral zone.</a:t>
            </a:r>
            <a:r>
              <a:rPr lang="en-US" dirty="0">
                <a:solidFill>
                  <a:srgbClr val="000000"/>
                </a:solidFill>
                <a:latin typeface="Calibri" panose="020F0502020204030204" pitchFamily="34" charset="0"/>
                <a:ea typeface="Calibri" panose="020F0502020204030204" pitchFamily="34" charset="0"/>
              </a:rPr>
              <a:t> </a:t>
            </a:r>
            <a:r>
              <a:rPr lang="en-US" dirty="0">
                <a:solidFill>
                  <a:srgbClr val="000000"/>
                </a:solidFill>
                <a:effectLst/>
                <a:latin typeface="Arial" panose="020B0604020202020204" pitchFamily="34" charset="0"/>
                <a:ea typeface="Calibri" panose="020F0502020204030204" pitchFamily="34" charset="0"/>
              </a:rPr>
              <a:t>Structural marks in kidneys</a:t>
            </a:r>
            <a:r>
              <a:rPr lang="en-US" dirty="0">
                <a:solidFill>
                  <a:srgbClr val="000000"/>
                </a:solidFill>
                <a:latin typeface="Calibri" panose="020F0502020204030204" pitchFamily="34" charset="0"/>
                <a:ea typeface="Calibri" panose="020F0502020204030204" pitchFamily="34" charset="0"/>
              </a:rPr>
              <a:t> </a:t>
            </a:r>
            <a:r>
              <a:rPr lang="en-US" dirty="0">
                <a:solidFill>
                  <a:srgbClr val="000000"/>
                </a:solidFill>
                <a:effectLst/>
                <a:latin typeface="Arial" panose="020B0604020202020204" pitchFamily="34" charset="0"/>
                <a:ea typeface="Calibri" panose="020F0502020204030204" pitchFamily="34" charset="0"/>
              </a:rPr>
              <a:t>Tophi common may be yellow.</a:t>
            </a:r>
            <a:r>
              <a:rPr lang="en-US" dirty="0">
                <a:solidFill>
                  <a:srgbClr val="000000"/>
                </a:solidFill>
                <a:latin typeface="Calibri" panose="020F0502020204030204" pitchFamily="34" charset="0"/>
                <a:ea typeface="Calibri" panose="020F0502020204030204" pitchFamily="34" charset="0"/>
              </a:rPr>
              <a:t>  </a:t>
            </a:r>
            <a:r>
              <a:rPr lang="en-US" dirty="0">
                <a:effectLst/>
                <a:latin typeface="Arial" panose="020B0604020202020204" pitchFamily="34" charset="0"/>
                <a:ea typeface="Calibri" panose="020F0502020204030204" pitchFamily="34" charset="0"/>
              </a:rPr>
              <a:t>Looks like Uric Acid Subtype from IIPA.</a:t>
            </a:r>
            <a:endParaRPr lang="en-US" dirty="0">
              <a:solidFill>
                <a:srgbClr val="000000"/>
              </a:solidFill>
              <a:effectLst/>
              <a:latin typeface="Calibri" panose="020F0502020204030204" pitchFamily="34" charset="0"/>
              <a:ea typeface="Calibri" panose="020F0502020204030204" pitchFamily="34" charset="0"/>
            </a:endParaRPr>
          </a:p>
          <a:p>
            <a:endParaRPr lang="en-US" dirty="0">
              <a:solidFill>
                <a:srgbClr val="000000"/>
              </a:solidFill>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C68EA9F7-B97E-4B00-9E6A-D3E2FB148ACE}" type="slidenum">
              <a:rPr lang="en-US" smtClean="0"/>
              <a:t>10</a:t>
            </a:fld>
            <a:endParaRPr lang="en-US"/>
          </a:p>
        </p:txBody>
      </p:sp>
    </p:spTree>
    <p:extLst>
      <p:ext uri="{BB962C8B-B14F-4D97-AF65-F5344CB8AC3E}">
        <p14:creationId xmlns:p14="http://schemas.microsoft.com/office/powerpoint/2010/main" val="1791638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257175"/>
            <a:ext cx="5632450" cy="3168650"/>
          </a:xfrm>
        </p:spPr>
      </p:sp>
      <p:sp>
        <p:nvSpPr>
          <p:cNvPr id="3" name="Notes Placeholder 2"/>
          <p:cNvSpPr>
            <a:spLocks noGrp="1"/>
          </p:cNvSpPr>
          <p:nvPr>
            <p:ph type="body" idx="1"/>
          </p:nvPr>
        </p:nvSpPr>
        <p:spPr>
          <a:xfrm>
            <a:off x="710248" y="3508943"/>
            <a:ext cx="5681980" cy="5408479"/>
          </a:xfrm>
        </p:spPr>
        <p:txBody>
          <a:bodyPr/>
          <a:lstStyle/>
          <a:p>
            <a:r>
              <a:rPr lang="en-US" dirty="0" err="1">
                <a:solidFill>
                  <a:srgbClr val="FF0000"/>
                </a:solidFill>
              </a:rPr>
              <a:t>Psoric</a:t>
            </a:r>
            <a:r>
              <a:rPr lang="en-US" dirty="0">
                <a:solidFill>
                  <a:srgbClr val="FF0000"/>
                </a:solidFill>
              </a:rPr>
              <a:t>:  </a:t>
            </a:r>
          </a:p>
          <a:p>
            <a:r>
              <a:rPr lang="en-US" dirty="0">
                <a:solidFill>
                  <a:srgbClr val="FF0000"/>
                </a:solidFill>
              </a:rPr>
              <a:t>1. Blue-gray iris color (</a:t>
            </a:r>
            <a:r>
              <a:rPr lang="en-US" b="1" dirty="0">
                <a:solidFill>
                  <a:srgbClr val="FF0000"/>
                </a:solidFill>
              </a:rPr>
              <a:t>lymphatic type</a:t>
            </a:r>
            <a:r>
              <a:rPr lang="en-US" dirty="0">
                <a:solidFill>
                  <a:srgbClr val="FF0000"/>
                </a:solidFill>
              </a:rPr>
              <a:t>) though it may look brown due to a central heterochromia and brown pigmentations in the ciliary zone. It will always have a blue-gray background.</a:t>
            </a:r>
          </a:p>
          <a:p>
            <a:r>
              <a:rPr lang="en-US" dirty="0">
                <a:solidFill>
                  <a:srgbClr val="FF0000"/>
                </a:solidFill>
              </a:rPr>
              <a:t>2. The two </a:t>
            </a:r>
            <a:r>
              <a:rPr lang="en-US" b="1" dirty="0">
                <a:solidFill>
                  <a:srgbClr val="FF0000"/>
                </a:solidFill>
              </a:rPr>
              <a:t>pupils are often unequal in size </a:t>
            </a:r>
            <a:r>
              <a:rPr lang="en-US" dirty="0">
                <a:solidFill>
                  <a:srgbClr val="FF0000"/>
                </a:solidFill>
              </a:rPr>
              <a:t>(anisocoria)</a:t>
            </a:r>
          </a:p>
          <a:p>
            <a:r>
              <a:rPr lang="en-US" dirty="0">
                <a:solidFill>
                  <a:srgbClr val="FF0000"/>
                </a:solidFill>
              </a:rPr>
              <a:t>3. </a:t>
            </a:r>
            <a:r>
              <a:rPr lang="en-US" b="1" dirty="0">
                <a:solidFill>
                  <a:srgbClr val="FF0000"/>
                </a:solidFill>
              </a:rPr>
              <a:t>Pigmentations </a:t>
            </a:r>
            <a:r>
              <a:rPr lang="en-US" dirty="0">
                <a:solidFill>
                  <a:srgbClr val="FF0000"/>
                </a:solidFill>
              </a:rPr>
              <a:t>or Central heterochromia are located in the pupillary zone.</a:t>
            </a:r>
          </a:p>
          <a:p>
            <a:r>
              <a:rPr lang="en-US" dirty="0">
                <a:solidFill>
                  <a:srgbClr val="FF0000"/>
                </a:solidFill>
              </a:rPr>
              <a:t>4. The fibers in </a:t>
            </a:r>
            <a:r>
              <a:rPr lang="en-US" b="1" dirty="0">
                <a:solidFill>
                  <a:srgbClr val="FF0000"/>
                </a:solidFill>
              </a:rPr>
              <a:t>the ciliary zone are loose and /or filled with crypts</a:t>
            </a:r>
            <a:r>
              <a:rPr lang="en-US" dirty="0">
                <a:solidFill>
                  <a:srgbClr val="FF0000"/>
                </a:solidFill>
              </a:rPr>
              <a:t>. Open or closed lacuna are on or close to the collarette, indicating organ deficiencies.</a:t>
            </a:r>
          </a:p>
          <a:p>
            <a:r>
              <a:rPr lang="en-US" dirty="0">
                <a:solidFill>
                  <a:srgbClr val="FF0000"/>
                </a:solidFill>
              </a:rPr>
              <a:t>5. The ciliary zone contains several dark brown melanin pigments.</a:t>
            </a:r>
          </a:p>
          <a:p>
            <a:endParaRPr lang="en-US" dirty="0"/>
          </a:p>
          <a:p>
            <a:r>
              <a:rPr lang="en-US" dirty="0" err="1"/>
              <a:t>Sycotic</a:t>
            </a:r>
            <a:r>
              <a:rPr lang="en-US" dirty="0"/>
              <a:t>:</a:t>
            </a:r>
          </a:p>
          <a:p>
            <a:r>
              <a:rPr lang="en-US" dirty="0"/>
              <a:t>1. The iris is generally </a:t>
            </a:r>
            <a:r>
              <a:rPr lang="en-US" b="1" dirty="0"/>
              <a:t>light brown </a:t>
            </a:r>
            <a:r>
              <a:rPr lang="en-US" dirty="0"/>
              <a:t>(biliary)</a:t>
            </a:r>
          </a:p>
          <a:p>
            <a:r>
              <a:rPr lang="en-US" dirty="0"/>
              <a:t>2. The </a:t>
            </a:r>
            <a:r>
              <a:rPr lang="en-US" b="1" dirty="0"/>
              <a:t>middle of the ciliary zone appears lighter </a:t>
            </a:r>
            <a:r>
              <a:rPr lang="en-US" dirty="0"/>
              <a:t>than the rest of the iris. The iris stroma has the appearance of a white ring due to contraction furrows (anxiety tetanic)</a:t>
            </a:r>
          </a:p>
          <a:p>
            <a:r>
              <a:rPr lang="en-US" dirty="0"/>
              <a:t>3. The periphery of the </a:t>
            </a:r>
            <a:r>
              <a:rPr lang="en-US" b="1" dirty="0"/>
              <a:t>pupillary zone and humoral zone region </a:t>
            </a:r>
            <a:r>
              <a:rPr lang="en-US" dirty="0"/>
              <a:t>appear milky in color, indicating poor, conditions of bodily fluids.</a:t>
            </a:r>
          </a:p>
          <a:p>
            <a:r>
              <a:rPr lang="en-US" b="1" dirty="0"/>
              <a:t>4. Light colored tophi </a:t>
            </a:r>
            <a:r>
              <a:rPr lang="en-US" dirty="0"/>
              <a:t>are found in the periphery of the ciliary region.</a:t>
            </a:r>
          </a:p>
          <a:p>
            <a:r>
              <a:rPr lang="en-US" dirty="0"/>
              <a:t>5. There is usually a tarry </a:t>
            </a:r>
            <a:r>
              <a:rPr lang="en-US" b="1" dirty="0"/>
              <a:t>dark melanin pigment </a:t>
            </a:r>
            <a:r>
              <a:rPr lang="en-US" dirty="0"/>
              <a:t>or tarry pigments somewhere in one iris.</a:t>
            </a:r>
          </a:p>
          <a:p>
            <a:endParaRPr lang="en-US" dirty="0"/>
          </a:p>
          <a:p>
            <a:endParaRPr lang="en-US" dirty="0"/>
          </a:p>
        </p:txBody>
      </p:sp>
      <p:sp>
        <p:nvSpPr>
          <p:cNvPr id="4" name="Slide Number Placeholder 3"/>
          <p:cNvSpPr>
            <a:spLocks noGrp="1"/>
          </p:cNvSpPr>
          <p:nvPr>
            <p:ph type="sldNum" sz="quarter" idx="5"/>
          </p:nvPr>
        </p:nvSpPr>
        <p:spPr/>
        <p:txBody>
          <a:bodyPr/>
          <a:lstStyle/>
          <a:p>
            <a:fld id="{C68EA9F7-B97E-4B00-9E6A-D3E2FB148ACE}" type="slidenum">
              <a:rPr lang="en-US" smtClean="0"/>
              <a:t>11</a:t>
            </a:fld>
            <a:endParaRPr lang="en-US"/>
          </a:p>
        </p:txBody>
      </p:sp>
    </p:spTree>
    <p:extLst>
      <p:ext uri="{BB962C8B-B14F-4D97-AF65-F5344CB8AC3E}">
        <p14:creationId xmlns:p14="http://schemas.microsoft.com/office/powerpoint/2010/main" val="2150588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Ring of Purpose:  Scurf Rim</a:t>
            </a:r>
          </a:p>
          <a:p>
            <a:endParaRPr lang="en-US" dirty="0"/>
          </a:p>
          <a:p>
            <a:r>
              <a:rPr lang="en-US" dirty="0">
                <a:solidFill>
                  <a:srgbClr val="FF0000"/>
                </a:solidFill>
              </a:rPr>
              <a:t>Ring of Perfection:  Stomach Ring:  </a:t>
            </a:r>
            <a:r>
              <a:rPr lang="en-US" dirty="0" err="1">
                <a:solidFill>
                  <a:srgbClr val="FF0000"/>
                </a:solidFill>
              </a:rPr>
              <a:t>Overacid</a:t>
            </a:r>
            <a:endParaRPr lang="en-US" dirty="0">
              <a:solidFill>
                <a:srgbClr val="FF0000"/>
              </a:solidFill>
            </a:endParaRPr>
          </a:p>
          <a:p>
            <a:endParaRPr lang="en-US" dirty="0"/>
          </a:p>
          <a:p>
            <a:r>
              <a:rPr lang="en-US" dirty="0"/>
              <a:t>Ring of Freedom: Achievement – Contraction Furrows</a:t>
            </a:r>
          </a:p>
          <a:p>
            <a:endParaRPr lang="en-US" dirty="0"/>
          </a:p>
          <a:p>
            <a:r>
              <a:rPr lang="en-US" dirty="0"/>
              <a:t>Ring of Determination:  Lipemic Ring</a:t>
            </a:r>
          </a:p>
          <a:p>
            <a:endParaRPr lang="en-US" dirty="0"/>
          </a:p>
          <a:p>
            <a:endParaRPr lang="en-US" dirty="0"/>
          </a:p>
        </p:txBody>
      </p:sp>
      <p:sp>
        <p:nvSpPr>
          <p:cNvPr id="4" name="Slide Number Placeholder 3"/>
          <p:cNvSpPr>
            <a:spLocks noGrp="1"/>
          </p:cNvSpPr>
          <p:nvPr>
            <p:ph type="sldNum" sz="quarter" idx="5"/>
          </p:nvPr>
        </p:nvSpPr>
        <p:spPr/>
        <p:txBody>
          <a:bodyPr/>
          <a:lstStyle/>
          <a:p>
            <a:fld id="{C68EA9F7-B97E-4B00-9E6A-D3E2FB148ACE}" type="slidenum">
              <a:rPr lang="en-US" smtClean="0"/>
              <a:t>12</a:t>
            </a:fld>
            <a:endParaRPr lang="en-US"/>
          </a:p>
        </p:txBody>
      </p:sp>
    </p:spTree>
    <p:extLst>
      <p:ext uri="{BB962C8B-B14F-4D97-AF65-F5344CB8AC3E}">
        <p14:creationId xmlns:p14="http://schemas.microsoft.com/office/powerpoint/2010/main" val="746036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Thyroid</a:t>
            </a:r>
          </a:p>
        </p:txBody>
      </p:sp>
      <p:sp>
        <p:nvSpPr>
          <p:cNvPr id="4" name="Slide Number Placeholder 3"/>
          <p:cNvSpPr>
            <a:spLocks noGrp="1"/>
          </p:cNvSpPr>
          <p:nvPr>
            <p:ph type="sldNum" sz="quarter" idx="5"/>
          </p:nvPr>
        </p:nvSpPr>
        <p:spPr/>
        <p:txBody>
          <a:bodyPr/>
          <a:lstStyle/>
          <a:p>
            <a:fld id="{C68EA9F7-B97E-4B00-9E6A-D3E2FB148ACE}" type="slidenum">
              <a:rPr lang="en-US" smtClean="0"/>
              <a:t>13</a:t>
            </a:fld>
            <a:endParaRPr lang="en-US"/>
          </a:p>
        </p:txBody>
      </p:sp>
      <p:pic>
        <p:nvPicPr>
          <p:cNvPr id="5" name="Picture 2" descr="E:\IRIDOLOGIA\EMBRIOGENESI\illustrazioni\BIANCA.BMP">
            <a:extLst>
              <a:ext uri="{FF2B5EF4-FFF2-40B4-BE49-F238E27FC236}">
                <a16:creationId xmlns:a16="http://schemas.microsoft.com/office/drawing/2014/main" id="{2F5F8DE8-E5E4-A521-1EBC-7F57B4A511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48" y="4821700"/>
            <a:ext cx="5681980" cy="3987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49918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C68EA9F7-B97E-4B00-9E6A-D3E2FB148ACE}" type="slidenum">
              <a:rPr lang="en-US" smtClean="0"/>
              <a:t>14</a:t>
            </a:fld>
            <a:endParaRPr lang="en-US"/>
          </a:p>
        </p:txBody>
      </p:sp>
      <p:pic>
        <p:nvPicPr>
          <p:cNvPr id="6" name="Picture 5" descr="Chart, radar chart&#10;&#10;Description automatically generated">
            <a:extLst>
              <a:ext uri="{FF2B5EF4-FFF2-40B4-BE49-F238E27FC236}">
                <a16:creationId xmlns:a16="http://schemas.microsoft.com/office/drawing/2014/main" id="{76D77444-81AB-A4A3-A0C8-47319271D6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248" y="5187133"/>
            <a:ext cx="5528592" cy="3027783"/>
          </a:xfrm>
          <a:prstGeom prst="rect">
            <a:avLst/>
          </a:prstGeom>
        </p:spPr>
      </p:pic>
      <p:sp>
        <p:nvSpPr>
          <p:cNvPr id="7" name="TextBox 6">
            <a:extLst>
              <a:ext uri="{FF2B5EF4-FFF2-40B4-BE49-F238E27FC236}">
                <a16:creationId xmlns:a16="http://schemas.microsoft.com/office/drawing/2014/main" id="{32D34869-574F-8254-45D4-C8B63CD57CB5}"/>
              </a:ext>
            </a:extLst>
          </p:cNvPr>
          <p:cNvSpPr txBox="1"/>
          <p:nvPr/>
        </p:nvSpPr>
        <p:spPr>
          <a:xfrm>
            <a:off x="1065371" y="4694237"/>
            <a:ext cx="1784326" cy="379207"/>
          </a:xfrm>
          <a:prstGeom prst="rect">
            <a:avLst/>
          </a:prstGeom>
          <a:noFill/>
        </p:spPr>
        <p:txBody>
          <a:bodyPr wrap="none" lIns="94229" tIns="47114" rIns="94229" bIns="47114" rtlCol="0">
            <a:spAutoFit/>
          </a:bodyPr>
          <a:lstStyle/>
          <a:p>
            <a:r>
              <a:rPr lang="en-US" dirty="0"/>
              <a:t>Ear-Bladder Line</a:t>
            </a:r>
          </a:p>
        </p:txBody>
      </p:sp>
    </p:spTree>
    <p:extLst>
      <p:ext uri="{BB962C8B-B14F-4D97-AF65-F5344CB8AC3E}">
        <p14:creationId xmlns:p14="http://schemas.microsoft.com/office/powerpoint/2010/main" val="16397754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Gallbladder</a:t>
            </a:r>
          </a:p>
        </p:txBody>
      </p:sp>
      <p:sp>
        <p:nvSpPr>
          <p:cNvPr id="4" name="Slide Number Placeholder 3"/>
          <p:cNvSpPr>
            <a:spLocks noGrp="1"/>
          </p:cNvSpPr>
          <p:nvPr>
            <p:ph type="sldNum" sz="quarter" idx="5"/>
          </p:nvPr>
        </p:nvSpPr>
        <p:spPr/>
        <p:txBody>
          <a:bodyPr/>
          <a:lstStyle/>
          <a:p>
            <a:fld id="{C68EA9F7-B97E-4B00-9E6A-D3E2FB148ACE}" type="slidenum">
              <a:rPr lang="en-US" smtClean="0"/>
              <a:t>15</a:t>
            </a:fld>
            <a:endParaRPr lang="en-US"/>
          </a:p>
        </p:txBody>
      </p:sp>
      <p:pic>
        <p:nvPicPr>
          <p:cNvPr id="6" name="Picture 5" descr="Chart, radar chart&#10;&#10;Description automatically generated">
            <a:extLst>
              <a:ext uri="{FF2B5EF4-FFF2-40B4-BE49-F238E27FC236}">
                <a16:creationId xmlns:a16="http://schemas.microsoft.com/office/drawing/2014/main" id="{F76B6B90-130C-D1A7-2C45-1BBF227607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835" y="4782254"/>
            <a:ext cx="3239073" cy="3168611"/>
          </a:xfrm>
          <a:prstGeom prst="rect">
            <a:avLst/>
          </a:prstGeom>
        </p:spPr>
      </p:pic>
    </p:spTree>
    <p:extLst>
      <p:ext uri="{BB962C8B-B14F-4D97-AF65-F5344CB8AC3E}">
        <p14:creationId xmlns:p14="http://schemas.microsoft.com/office/powerpoint/2010/main" val="4145517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buFont typeface="Arial" panose="020B0604020202020204" pitchFamily="34" charset="0"/>
              <a:buChar char="•"/>
            </a:pPr>
            <a:r>
              <a:rPr lang="en-US" b="1" dirty="0">
                <a:solidFill>
                  <a:srgbClr val="000000"/>
                </a:solidFill>
                <a:latin typeface="Calibri" panose="020F0502020204030204" pitchFamily="34" charset="0"/>
              </a:rPr>
              <a:t>Shaker (driven) + tight fibers, lacuna, and pigment + Jewel (verbal - pigments) =Shaker Jewel (more jewel than lacuna) </a:t>
            </a:r>
            <a:endParaRPr lang="en-US" dirty="0">
              <a:solidFill>
                <a:srgbClr val="000000"/>
              </a:solidFill>
              <a:latin typeface="Calibri" panose="020F0502020204030204" pitchFamily="34" charset="0"/>
            </a:endParaRPr>
          </a:p>
          <a:p>
            <a:pPr marL="176679" indent="-176679">
              <a:buFont typeface="Arial" panose="020B0604020202020204" pitchFamily="34" charset="0"/>
              <a:buChar char="•"/>
            </a:pPr>
            <a:endParaRPr lang="en-US" dirty="0"/>
          </a:p>
          <a:p>
            <a:pPr marL="176679" indent="-176679">
              <a:buFont typeface="Arial" panose="020B0604020202020204" pitchFamily="34" charset="0"/>
              <a:buChar char="•"/>
            </a:pPr>
            <a:r>
              <a:rPr lang="nl-NL" b="1" dirty="0">
                <a:solidFill>
                  <a:srgbClr val="000000"/>
                </a:solidFill>
                <a:latin typeface="Calibri" panose="020F0502020204030204" pitchFamily="34" charset="0"/>
              </a:rPr>
              <a:t>Stream (mental) straight fibers + Jewel (verbal) pigments = Stream Jewel </a:t>
            </a:r>
            <a:endParaRPr lang="nl-NL" dirty="0">
              <a:solidFill>
                <a:srgbClr val="000000"/>
              </a:solidFill>
              <a:latin typeface="Calibri" panose="020F0502020204030204" pitchFamily="34" charset="0"/>
            </a:endParaRPr>
          </a:p>
          <a:p>
            <a:pPr marL="176679" indent="-176679">
              <a:buFont typeface="Arial" panose="020B0604020202020204" pitchFamily="34" charset="0"/>
              <a:buChar char="•"/>
            </a:pPr>
            <a:endParaRPr lang="en-US" dirty="0"/>
          </a:p>
          <a:p>
            <a:pPr marL="176679" indent="-176679">
              <a:buFont typeface="Arial" panose="020B0604020202020204" pitchFamily="34" charset="0"/>
              <a:buChar char="•"/>
            </a:pPr>
            <a:r>
              <a:rPr lang="en-US" b="1" dirty="0">
                <a:solidFill>
                  <a:srgbClr val="FF0000"/>
                </a:solidFill>
                <a:latin typeface="Calibri" panose="020F0502020204030204" pitchFamily="34" charset="0"/>
              </a:rPr>
              <a:t>Shaker (driven-lacuna, pigment, straight fibers) + Flower (emotion-lacuna) = Shaker Flower (more lacuna than pigment) </a:t>
            </a:r>
            <a:endParaRPr lang="en-US" dirty="0">
              <a:solidFill>
                <a:srgbClr val="FF0000"/>
              </a:solidFill>
              <a:latin typeface="Calibri" panose="020F0502020204030204" pitchFamily="34" charset="0"/>
            </a:endParaRPr>
          </a:p>
          <a:p>
            <a:pPr marL="176679" indent="-176679">
              <a:buFont typeface="Arial" panose="020B0604020202020204" pitchFamily="34" charset="0"/>
              <a:buChar char="•"/>
            </a:pPr>
            <a:endParaRPr lang="en-US" dirty="0"/>
          </a:p>
          <a:p>
            <a:pPr marL="176679" indent="-176679">
              <a:buFont typeface="Arial" panose="020B0604020202020204" pitchFamily="34" charset="0"/>
              <a:buChar char="•"/>
            </a:pPr>
            <a:r>
              <a:rPr lang="en-US" b="1" dirty="0">
                <a:solidFill>
                  <a:srgbClr val="000000"/>
                </a:solidFill>
                <a:latin typeface="Calibri" panose="020F0502020204030204" pitchFamily="34" charset="0"/>
              </a:rPr>
              <a:t>Flower type- lacuna with no pigment present. </a:t>
            </a:r>
            <a:endParaRPr lang="en-US" dirty="0">
              <a:solidFill>
                <a:srgbClr val="000000"/>
              </a:solidFill>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C68EA9F7-B97E-4B00-9E6A-D3E2FB148ACE}" type="slidenum">
              <a:rPr lang="en-US" smtClean="0"/>
              <a:t>2</a:t>
            </a:fld>
            <a:endParaRPr lang="en-US"/>
          </a:p>
        </p:txBody>
      </p:sp>
    </p:spTree>
    <p:extLst>
      <p:ext uri="{BB962C8B-B14F-4D97-AF65-F5344CB8AC3E}">
        <p14:creationId xmlns:p14="http://schemas.microsoft.com/office/powerpoint/2010/main" val="2080121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Cerebellum-Uterus</a:t>
            </a:r>
          </a:p>
          <a:p>
            <a:endParaRPr lang="en-US" dirty="0"/>
          </a:p>
          <a:p>
            <a:endParaRPr lang="en-US" dirty="0"/>
          </a:p>
        </p:txBody>
      </p:sp>
      <p:sp>
        <p:nvSpPr>
          <p:cNvPr id="4" name="Slide Number Placeholder 3"/>
          <p:cNvSpPr>
            <a:spLocks noGrp="1"/>
          </p:cNvSpPr>
          <p:nvPr>
            <p:ph type="sldNum" sz="quarter" idx="5"/>
          </p:nvPr>
        </p:nvSpPr>
        <p:spPr/>
        <p:txBody>
          <a:bodyPr/>
          <a:lstStyle/>
          <a:p>
            <a:fld id="{C68EA9F7-B97E-4B00-9E6A-D3E2FB148ACE}" type="slidenum">
              <a:rPr lang="en-US" smtClean="0"/>
              <a:t>3</a:t>
            </a:fld>
            <a:endParaRPr lang="en-US"/>
          </a:p>
        </p:txBody>
      </p:sp>
      <p:grpSp>
        <p:nvGrpSpPr>
          <p:cNvPr id="5" name="Group 4">
            <a:extLst>
              <a:ext uri="{FF2B5EF4-FFF2-40B4-BE49-F238E27FC236}">
                <a16:creationId xmlns:a16="http://schemas.microsoft.com/office/drawing/2014/main" id="{5B1E5B85-BD81-EE27-83D6-1BCBFEDEDED6}"/>
              </a:ext>
            </a:extLst>
          </p:cNvPr>
          <p:cNvGrpSpPr/>
          <p:nvPr/>
        </p:nvGrpSpPr>
        <p:grpSpPr>
          <a:xfrm>
            <a:off x="130213" y="4925293"/>
            <a:ext cx="3030389" cy="2882534"/>
            <a:chOff x="1086635" y="530087"/>
            <a:chExt cx="5397690" cy="5483910"/>
          </a:xfrm>
        </p:grpSpPr>
        <p:sp>
          <p:nvSpPr>
            <p:cNvPr id="6" name="Oval 5">
              <a:extLst>
                <a:ext uri="{FF2B5EF4-FFF2-40B4-BE49-F238E27FC236}">
                  <a16:creationId xmlns:a16="http://schemas.microsoft.com/office/drawing/2014/main" id="{C17ACAF6-4DBC-DDEF-C8DA-247FA800F987}"/>
                </a:ext>
              </a:extLst>
            </p:cNvPr>
            <p:cNvSpPr/>
            <p:nvPr/>
          </p:nvSpPr>
          <p:spPr>
            <a:xfrm>
              <a:off x="1696278" y="1205948"/>
              <a:ext cx="4147931" cy="4161182"/>
            </a:xfrm>
            <a:prstGeom prst="ellipse">
              <a:avLst/>
            </a:prstGeom>
            <a:noFill/>
            <a:ln w="76200">
              <a:solidFill>
                <a:schemeClr val="tx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0057F4E3-9A28-205F-E9A1-DBE5A19148E8}"/>
                </a:ext>
              </a:extLst>
            </p:cNvPr>
            <p:cNvCxnSpPr>
              <a:cxnSpLocks/>
              <a:stCxn id="6" idx="0"/>
              <a:endCxn id="6" idx="4"/>
            </p:cNvCxnSpPr>
            <p:nvPr/>
          </p:nvCxnSpPr>
          <p:spPr>
            <a:xfrm>
              <a:off x="3770244" y="1205948"/>
              <a:ext cx="0" cy="4161182"/>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79115EF-1042-9C65-A0B2-F6FB7A2D9AF2}"/>
                </a:ext>
              </a:extLst>
            </p:cNvPr>
            <p:cNvSpPr txBox="1"/>
            <p:nvPr/>
          </p:nvSpPr>
          <p:spPr>
            <a:xfrm>
              <a:off x="3525078" y="530087"/>
              <a:ext cx="543339" cy="907577"/>
            </a:xfrm>
            <a:prstGeom prst="rect">
              <a:avLst/>
            </a:prstGeom>
            <a:noFill/>
          </p:spPr>
          <p:txBody>
            <a:bodyPr wrap="square" rtlCol="0">
              <a:spAutoFit/>
            </a:bodyPr>
            <a:lstStyle/>
            <a:p>
              <a:pPr algn="ctr"/>
              <a:r>
                <a:rPr lang="en-US" sz="2500" b="1" dirty="0"/>
                <a:t>1</a:t>
              </a:r>
            </a:p>
          </p:txBody>
        </p:sp>
        <p:cxnSp>
          <p:nvCxnSpPr>
            <p:cNvPr id="9" name="Straight Connector 8">
              <a:extLst>
                <a:ext uri="{FF2B5EF4-FFF2-40B4-BE49-F238E27FC236}">
                  <a16:creationId xmlns:a16="http://schemas.microsoft.com/office/drawing/2014/main" id="{B85278A7-3B92-E5FF-0F87-F29C47413547}"/>
                </a:ext>
              </a:extLst>
            </p:cNvPr>
            <p:cNvCxnSpPr>
              <a:stCxn id="6" idx="2"/>
              <a:endCxn id="6" idx="6"/>
            </p:cNvCxnSpPr>
            <p:nvPr/>
          </p:nvCxnSpPr>
          <p:spPr>
            <a:xfrm>
              <a:off x="1696278" y="3286539"/>
              <a:ext cx="4147931"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8EE85652-8EE7-1377-1062-C0B7B7576748}"/>
                </a:ext>
              </a:extLst>
            </p:cNvPr>
            <p:cNvPicPr>
              <a:picLocks noChangeAspect="1"/>
            </p:cNvPicPr>
            <p:nvPr/>
          </p:nvPicPr>
          <p:blipFill>
            <a:blip r:embed="rId3"/>
            <a:stretch>
              <a:fillRect/>
            </a:stretch>
          </p:blipFill>
          <p:spPr>
            <a:xfrm rot="2686290">
              <a:off x="3727685" y="1203282"/>
              <a:ext cx="136179" cy="4206605"/>
            </a:xfrm>
            <a:prstGeom prst="rect">
              <a:avLst/>
            </a:prstGeom>
          </p:spPr>
        </p:pic>
        <p:pic>
          <p:nvPicPr>
            <p:cNvPr id="11" name="Picture 10">
              <a:extLst>
                <a:ext uri="{FF2B5EF4-FFF2-40B4-BE49-F238E27FC236}">
                  <a16:creationId xmlns:a16="http://schemas.microsoft.com/office/drawing/2014/main" id="{95F8F486-71C6-6015-C898-B76E828995FC}"/>
                </a:ext>
              </a:extLst>
            </p:cNvPr>
            <p:cNvPicPr>
              <a:picLocks noChangeAspect="1"/>
            </p:cNvPicPr>
            <p:nvPr/>
          </p:nvPicPr>
          <p:blipFill>
            <a:blip r:embed="rId3"/>
            <a:stretch>
              <a:fillRect/>
            </a:stretch>
          </p:blipFill>
          <p:spPr>
            <a:xfrm rot="8249179" flipH="1">
              <a:off x="3742250" y="1185634"/>
              <a:ext cx="110785" cy="4203871"/>
            </a:xfrm>
            <a:prstGeom prst="rect">
              <a:avLst/>
            </a:prstGeom>
          </p:spPr>
        </p:pic>
        <p:sp>
          <p:nvSpPr>
            <p:cNvPr id="12" name="TextBox 11">
              <a:extLst>
                <a:ext uri="{FF2B5EF4-FFF2-40B4-BE49-F238E27FC236}">
                  <a16:creationId xmlns:a16="http://schemas.microsoft.com/office/drawing/2014/main" id="{36DF0AA1-588D-462C-977D-B71398F5F319}"/>
                </a:ext>
              </a:extLst>
            </p:cNvPr>
            <p:cNvSpPr txBox="1"/>
            <p:nvPr/>
          </p:nvSpPr>
          <p:spPr>
            <a:xfrm>
              <a:off x="6003235" y="2981740"/>
              <a:ext cx="481090" cy="907577"/>
            </a:xfrm>
            <a:prstGeom prst="rect">
              <a:avLst/>
            </a:prstGeom>
            <a:noFill/>
          </p:spPr>
          <p:txBody>
            <a:bodyPr wrap="square" rtlCol="0">
              <a:spAutoFit/>
            </a:bodyPr>
            <a:lstStyle/>
            <a:p>
              <a:r>
                <a:rPr lang="en-US" sz="2500" b="1" dirty="0"/>
                <a:t>2</a:t>
              </a:r>
            </a:p>
          </p:txBody>
        </p:sp>
        <p:pic>
          <p:nvPicPr>
            <p:cNvPr id="13" name="Picture 12">
              <a:extLst>
                <a:ext uri="{FF2B5EF4-FFF2-40B4-BE49-F238E27FC236}">
                  <a16:creationId xmlns:a16="http://schemas.microsoft.com/office/drawing/2014/main" id="{464D6FA2-FC68-FB33-3324-D43E080A0595}"/>
                </a:ext>
              </a:extLst>
            </p:cNvPr>
            <p:cNvPicPr>
              <a:picLocks noChangeAspect="1"/>
            </p:cNvPicPr>
            <p:nvPr/>
          </p:nvPicPr>
          <p:blipFill>
            <a:blip r:embed="rId4"/>
            <a:stretch>
              <a:fillRect/>
            </a:stretch>
          </p:blipFill>
          <p:spPr>
            <a:xfrm>
              <a:off x="1086635" y="2963423"/>
              <a:ext cx="579170" cy="646232"/>
            </a:xfrm>
            <a:prstGeom prst="rect">
              <a:avLst/>
            </a:prstGeom>
          </p:spPr>
        </p:pic>
        <p:sp>
          <p:nvSpPr>
            <p:cNvPr id="14" name="TextBox 13">
              <a:extLst>
                <a:ext uri="{FF2B5EF4-FFF2-40B4-BE49-F238E27FC236}">
                  <a16:creationId xmlns:a16="http://schemas.microsoft.com/office/drawing/2014/main" id="{539FAADE-3171-E484-DBDA-2FD4A576EA60}"/>
                </a:ext>
              </a:extLst>
            </p:cNvPr>
            <p:cNvSpPr txBox="1"/>
            <p:nvPr/>
          </p:nvSpPr>
          <p:spPr>
            <a:xfrm>
              <a:off x="5325429" y="1469933"/>
              <a:ext cx="636367" cy="907577"/>
            </a:xfrm>
            <a:prstGeom prst="rect">
              <a:avLst/>
            </a:prstGeom>
            <a:noFill/>
          </p:spPr>
          <p:txBody>
            <a:bodyPr wrap="square" rtlCol="0">
              <a:spAutoFit/>
            </a:bodyPr>
            <a:lstStyle/>
            <a:p>
              <a:pPr algn="ctr"/>
              <a:r>
                <a:rPr lang="en-US" sz="2500" b="1" dirty="0"/>
                <a:t>3</a:t>
              </a:r>
            </a:p>
          </p:txBody>
        </p:sp>
        <p:pic>
          <p:nvPicPr>
            <p:cNvPr id="15" name="Picture 14">
              <a:extLst>
                <a:ext uri="{FF2B5EF4-FFF2-40B4-BE49-F238E27FC236}">
                  <a16:creationId xmlns:a16="http://schemas.microsoft.com/office/drawing/2014/main" id="{72E59F43-A388-5806-F894-9AE40C6A173C}"/>
                </a:ext>
              </a:extLst>
            </p:cNvPr>
            <p:cNvPicPr>
              <a:picLocks noChangeAspect="1"/>
            </p:cNvPicPr>
            <p:nvPr/>
          </p:nvPicPr>
          <p:blipFill>
            <a:blip r:embed="rId5"/>
            <a:stretch>
              <a:fillRect/>
            </a:stretch>
          </p:blipFill>
          <p:spPr>
            <a:xfrm>
              <a:off x="1734211" y="4711043"/>
              <a:ext cx="634039" cy="646232"/>
            </a:xfrm>
            <a:prstGeom prst="rect">
              <a:avLst/>
            </a:prstGeom>
          </p:spPr>
        </p:pic>
        <p:sp>
          <p:nvSpPr>
            <p:cNvPr id="16" name="TextBox 15">
              <a:extLst>
                <a:ext uri="{FF2B5EF4-FFF2-40B4-BE49-F238E27FC236}">
                  <a16:creationId xmlns:a16="http://schemas.microsoft.com/office/drawing/2014/main" id="{F668DC66-9AF5-2BE3-F858-97D602EF9D11}"/>
                </a:ext>
              </a:extLst>
            </p:cNvPr>
            <p:cNvSpPr txBox="1"/>
            <p:nvPr/>
          </p:nvSpPr>
          <p:spPr>
            <a:xfrm>
              <a:off x="4981024" y="4789993"/>
              <a:ext cx="770561" cy="907577"/>
            </a:xfrm>
            <a:prstGeom prst="rect">
              <a:avLst/>
            </a:prstGeom>
            <a:noFill/>
          </p:spPr>
          <p:txBody>
            <a:bodyPr wrap="square" rtlCol="0">
              <a:spAutoFit/>
            </a:bodyPr>
            <a:lstStyle/>
            <a:p>
              <a:pPr algn="ctr"/>
              <a:r>
                <a:rPr lang="en-US" sz="2500" b="1" dirty="0"/>
                <a:t>4</a:t>
              </a:r>
            </a:p>
          </p:txBody>
        </p:sp>
        <p:pic>
          <p:nvPicPr>
            <p:cNvPr id="17" name="Picture 16">
              <a:extLst>
                <a:ext uri="{FF2B5EF4-FFF2-40B4-BE49-F238E27FC236}">
                  <a16:creationId xmlns:a16="http://schemas.microsoft.com/office/drawing/2014/main" id="{CC6C285B-A39A-DECB-CFA8-196D08BCD4D5}"/>
                </a:ext>
              </a:extLst>
            </p:cNvPr>
            <p:cNvPicPr>
              <a:picLocks noChangeAspect="1"/>
            </p:cNvPicPr>
            <p:nvPr/>
          </p:nvPicPr>
          <p:blipFill>
            <a:blip r:embed="rId6"/>
            <a:stretch>
              <a:fillRect/>
            </a:stretch>
          </p:blipFill>
          <p:spPr>
            <a:xfrm>
              <a:off x="1786525" y="1253305"/>
              <a:ext cx="774259" cy="646232"/>
            </a:xfrm>
            <a:prstGeom prst="rect">
              <a:avLst/>
            </a:prstGeom>
          </p:spPr>
        </p:pic>
        <p:sp>
          <p:nvSpPr>
            <p:cNvPr id="18" name="Arrow: Up-Down 17">
              <a:extLst>
                <a:ext uri="{FF2B5EF4-FFF2-40B4-BE49-F238E27FC236}">
                  <a16:creationId xmlns:a16="http://schemas.microsoft.com/office/drawing/2014/main" id="{2E65F166-A159-8FA9-EAC6-E33315D4D325}"/>
                </a:ext>
              </a:extLst>
            </p:cNvPr>
            <p:cNvSpPr/>
            <p:nvPr/>
          </p:nvSpPr>
          <p:spPr>
            <a:xfrm rot="1345455" flipH="1">
              <a:off x="3686279" y="1021182"/>
              <a:ext cx="244811" cy="4530716"/>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0DFA23C7-6E84-2287-E139-72FB022C3C9F}"/>
                </a:ext>
              </a:extLst>
            </p:cNvPr>
            <p:cNvPicPr>
              <a:picLocks noChangeAspect="1"/>
            </p:cNvPicPr>
            <p:nvPr/>
          </p:nvPicPr>
          <p:blipFill>
            <a:blip r:embed="rId7"/>
            <a:stretch>
              <a:fillRect/>
            </a:stretch>
          </p:blipFill>
          <p:spPr>
            <a:xfrm rot="8196220">
              <a:off x="2809846" y="1145782"/>
              <a:ext cx="1920794" cy="4281512"/>
            </a:xfrm>
            <a:prstGeom prst="rect">
              <a:avLst/>
            </a:prstGeom>
          </p:spPr>
        </p:pic>
        <p:pic>
          <p:nvPicPr>
            <p:cNvPr id="20" name="Picture 19">
              <a:extLst>
                <a:ext uri="{FF2B5EF4-FFF2-40B4-BE49-F238E27FC236}">
                  <a16:creationId xmlns:a16="http://schemas.microsoft.com/office/drawing/2014/main" id="{C73D9340-B3E1-AAC2-F40C-9B9B3BA1102C}"/>
                </a:ext>
              </a:extLst>
            </p:cNvPr>
            <p:cNvPicPr>
              <a:picLocks noChangeAspect="1"/>
            </p:cNvPicPr>
            <p:nvPr/>
          </p:nvPicPr>
          <p:blipFill>
            <a:blip r:embed="rId7"/>
            <a:stretch>
              <a:fillRect/>
            </a:stretch>
          </p:blipFill>
          <p:spPr>
            <a:xfrm rot="2730154">
              <a:off x="2829187" y="1207922"/>
              <a:ext cx="1889924" cy="4212701"/>
            </a:xfrm>
            <a:prstGeom prst="rect">
              <a:avLst/>
            </a:prstGeom>
          </p:spPr>
        </p:pic>
        <p:pic>
          <p:nvPicPr>
            <p:cNvPr id="21" name="Picture 20">
              <a:extLst>
                <a:ext uri="{FF2B5EF4-FFF2-40B4-BE49-F238E27FC236}">
                  <a16:creationId xmlns:a16="http://schemas.microsoft.com/office/drawing/2014/main" id="{BED0657D-9CFF-B6D4-B775-B613B81380EE}"/>
                </a:ext>
              </a:extLst>
            </p:cNvPr>
            <p:cNvPicPr>
              <a:picLocks noChangeAspect="1"/>
            </p:cNvPicPr>
            <p:nvPr/>
          </p:nvPicPr>
          <p:blipFill>
            <a:blip r:embed="rId7"/>
            <a:stretch>
              <a:fillRect/>
            </a:stretch>
          </p:blipFill>
          <p:spPr>
            <a:xfrm rot="16413359">
              <a:off x="2821581" y="1185641"/>
              <a:ext cx="1889924" cy="4212701"/>
            </a:xfrm>
            <a:prstGeom prst="rect">
              <a:avLst/>
            </a:prstGeom>
          </p:spPr>
        </p:pic>
        <p:sp>
          <p:nvSpPr>
            <p:cNvPr id="22" name="TextBox 21">
              <a:extLst>
                <a:ext uri="{FF2B5EF4-FFF2-40B4-BE49-F238E27FC236}">
                  <a16:creationId xmlns:a16="http://schemas.microsoft.com/office/drawing/2014/main" id="{1FCACB28-F273-7225-2AA0-FDDC4AB61087}"/>
                </a:ext>
              </a:extLst>
            </p:cNvPr>
            <p:cNvSpPr txBox="1"/>
            <p:nvPr/>
          </p:nvSpPr>
          <p:spPr>
            <a:xfrm>
              <a:off x="4497657" y="636104"/>
              <a:ext cx="576650" cy="907577"/>
            </a:xfrm>
            <a:prstGeom prst="rect">
              <a:avLst/>
            </a:prstGeom>
            <a:noFill/>
          </p:spPr>
          <p:txBody>
            <a:bodyPr wrap="square" rtlCol="0">
              <a:spAutoFit/>
            </a:bodyPr>
            <a:lstStyle/>
            <a:p>
              <a:pPr algn="ctr"/>
              <a:r>
                <a:rPr lang="en-US" sz="2500" b="1" dirty="0">
                  <a:solidFill>
                    <a:srgbClr val="FF0000"/>
                  </a:solidFill>
                </a:rPr>
                <a:t>5</a:t>
              </a:r>
            </a:p>
          </p:txBody>
        </p:sp>
        <p:sp>
          <p:nvSpPr>
            <p:cNvPr id="23" name="TextBox 22">
              <a:extLst>
                <a:ext uri="{FF2B5EF4-FFF2-40B4-BE49-F238E27FC236}">
                  <a16:creationId xmlns:a16="http://schemas.microsoft.com/office/drawing/2014/main" id="{B3E8C022-A2D4-217F-87B4-0FAEFE2C7CA5}"/>
                </a:ext>
              </a:extLst>
            </p:cNvPr>
            <p:cNvSpPr txBox="1"/>
            <p:nvPr/>
          </p:nvSpPr>
          <p:spPr>
            <a:xfrm>
              <a:off x="2508469" y="636104"/>
              <a:ext cx="650792" cy="907577"/>
            </a:xfrm>
            <a:prstGeom prst="rect">
              <a:avLst/>
            </a:prstGeom>
            <a:noFill/>
          </p:spPr>
          <p:txBody>
            <a:bodyPr wrap="square" rtlCol="0">
              <a:spAutoFit/>
            </a:bodyPr>
            <a:lstStyle/>
            <a:p>
              <a:pPr algn="ctr"/>
              <a:r>
                <a:rPr lang="en-US" sz="2500" b="1" dirty="0">
                  <a:solidFill>
                    <a:srgbClr val="FF0000"/>
                  </a:solidFill>
                </a:rPr>
                <a:t>6</a:t>
              </a:r>
            </a:p>
          </p:txBody>
        </p:sp>
        <p:sp>
          <p:nvSpPr>
            <p:cNvPr id="24" name="TextBox 23">
              <a:extLst>
                <a:ext uri="{FF2B5EF4-FFF2-40B4-BE49-F238E27FC236}">
                  <a16:creationId xmlns:a16="http://schemas.microsoft.com/office/drawing/2014/main" id="{AC959D0E-EFE5-7A87-829F-7118FA947A76}"/>
                </a:ext>
              </a:extLst>
            </p:cNvPr>
            <p:cNvSpPr txBox="1"/>
            <p:nvPr/>
          </p:nvSpPr>
          <p:spPr>
            <a:xfrm>
              <a:off x="1086635" y="1912505"/>
              <a:ext cx="598219" cy="907577"/>
            </a:xfrm>
            <a:prstGeom prst="rect">
              <a:avLst/>
            </a:prstGeom>
            <a:noFill/>
          </p:spPr>
          <p:txBody>
            <a:bodyPr wrap="square" rtlCol="0">
              <a:spAutoFit/>
            </a:bodyPr>
            <a:lstStyle/>
            <a:p>
              <a:pPr algn="ctr"/>
              <a:r>
                <a:rPr lang="en-US" sz="2500" b="1" dirty="0">
                  <a:solidFill>
                    <a:srgbClr val="FF0000"/>
                  </a:solidFill>
                </a:rPr>
                <a:t>8</a:t>
              </a:r>
            </a:p>
          </p:txBody>
        </p:sp>
        <p:pic>
          <p:nvPicPr>
            <p:cNvPr id="25" name="Picture 24">
              <a:extLst>
                <a:ext uri="{FF2B5EF4-FFF2-40B4-BE49-F238E27FC236}">
                  <a16:creationId xmlns:a16="http://schemas.microsoft.com/office/drawing/2014/main" id="{73317C60-8481-F413-428B-7F028A0DE64B}"/>
                </a:ext>
              </a:extLst>
            </p:cNvPr>
            <p:cNvPicPr>
              <a:picLocks noChangeAspect="1"/>
            </p:cNvPicPr>
            <p:nvPr/>
          </p:nvPicPr>
          <p:blipFill>
            <a:blip r:embed="rId8"/>
            <a:stretch>
              <a:fillRect/>
            </a:stretch>
          </p:blipFill>
          <p:spPr>
            <a:xfrm>
              <a:off x="1122541" y="3970314"/>
              <a:ext cx="536494" cy="640135"/>
            </a:xfrm>
            <a:prstGeom prst="rect">
              <a:avLst/>
            </a:prstGeom>
          </p:spPr>
        </p:pic>
        <p:pic>
          <p:nvPicPr>
            <p:cNvPr id="26" name="Picture 25">
              <a:extLst>
                <a:ext uri="{FF2B5EF4-FFF2-40B4-BE49-F238E27FC236}">
                  <a16:creationId xmlns:a16="http://schemas.microsoft.com/office/drawing/2014/main" id="{996CA5CC-475B-1145-2EE9-6A150095E065}"/>
                </a:ext>
              </a:extLst>
            </p:cNvPr>
            <p:cNvPicPr>
              <a:picLocks noChangeAspect="1"/>
            </p:cNvPicPr>
            <p:nvPr/>
          </p:nvPicPr>
          <p:blipFill>
            <a:blip r:embed="rId9"/>
            <a:stretch>
              <a:fillRect/>
            </a:stretch>
          </p:blipFill>
          <p:spPr>
            <a:xfrm>
              <a:off x="5836998" y="4129248"/>
              <a:ext cx="597460" cy="646232"/>
            </a:xfrm>
            <a:prstGeom prst="rect">
              <a:avLst/>
            </a:prstGeom>
          </p:spPr>
        </p:pic>
        <p:pic>
          <p:nvPicPr>
            <p:cNvPr id="27" name="Picture 26">
              <a:extLst>
                <a:ext uri="{FF2B5EF4-FFF2-40B4-BE49-F238E27FC236}">
                  <a16:creationId xmlns:a16="http://schemas.microsoft.com/office/drawing/2014/main" id="{45D1E354-D0D9-5A02-45C0-E73B5B67B071}"/>
                </a:ext>
              </a:extLst>
            </p:cNvPr>
            <p:cNvPicPr>
              <a:picLocks noChangeAspect="1"/>
            </p:cNvPicPr>
            <p:nvPr/>
          </p:nvPicPr>
          <p:blipFill>
            <a:blip r:embed="rId10"/>
            <a:stretch>
              <a:fillRect/>
            </a:stretch>
          </p:blipFill>
          <p:spPr>
            <a:xfrm>
              <a:off x="2545074" y="5356328"/>
              <a:ext cx="573074" cy="646232"/>
            </a:xfrm>
            <a:prstGeom prst="rect">
              <a:avLst/>
            </a:prstGeom>
          </p:spPr>
        </p:pic>
        <p:pic>
          <p:nvPicPr>
            <p:cNvPr id="28" name="Picture 27">
              <a:extLst>
                <a:ext uri="{FF2B5EF4-FFF2-40B4-BE49-F238E27FC236}">
                  <a16:creationId xmlns:a16="http://schemas.microsoft.com/office/drawing/2014/main" id="{B85CAE49-1D5B-27EB-7B81-BAF863E6D888}"/>
                </a:ext>
              </a:extLst>
            </p:cNvPr>
            <p:cNvPicPr>
              <a:picLocks noChangeAspect="1"/>
            </p:cNvPicPr>
            <p:nvPr/>
          </p:nvPicPr>
          <p:blipFill>
            <a:blip r:embed="rId11"/>
            <a:stretch>
              <a:fillRect/>
            </a:stretch>
          </p:blipFill>
          <p:spPr>
            <a:xfrm>
              <a:off x="4444531" y="5373862"/>
              <a:ext cx="536494" cy="640135"/>
            </a:xfrm>
            <a:prstGeom prst="rect">
              <a:avLst/>
            </a:prstGeom>
          </p:spPr>
        </p:pic>
      </p:grpSp>
      <p:sp>
        <p:nvSpPr>
          <p:cNvPr id="29" name="TextBox 28">
            <a:extLst>
              <a:ext uri="{FF2B5EF4-FFF2-40B4-BE49-F238E27FC236}">
                <a16:creationId xmlns:a16="http://schemas.microsoft.com/office/drawing/2014/main" id="{59FC6C53-B70E-905B-5043-31A4AF10A491}"/>
              </a:ext>
            </a:extLst>
          </p:cNvPr>
          <p:cNvSpPr txBox="1"/>
          <p:nvPr/>
        </p:nvSpPr>
        <p:spPr>
          <a:xfrm>
            <a:off x="3301340" y="5057493"/>
            <a:ext cx="3489687" cy="2654444"/>
          </a:xfrm>
          <a:prstGeom prst="rect">
            <a:avLst/>
          </a:prstGeom>
          <a:noFill/>
        </p:spPr>
        <p:txBody>
          <a:bodyPr wrap="square" lIns="94229" tIns="47114" rIns="94229" bIns="47114" rtlCol="0">
            <a:spAutoFit/>
          </a:bodyPr>
          <a:lstStyle/>
          <a:p>
            <a:r>
              <a:rPr lang="en-US" dirty="0"/>
              <a:t>1. Line of balance, coordination or vertex-foot line.</a:t>
            </a:r>
          </a:p>
          <a:p>
            <a:r>
              <a:rPr lang="en-US" dirty="0"/>
              <a:t>2. Disharmony line</a:t>
            </a:r>
          </a:p>
          <a:p>
            <a:r>
              <a:rPr lang="en-US" dirty="0"/>
              <a:t>3. Nose-diaphragm line</a:t>
            </a:r>
          </a:p>
          <a:p>
            <a:r>
              <a:rPr lang="en-US" dirty="0"/>
              <a:t>4. Ear-bladder line</a:t>
            </a:r>
          </a:p>
          <a:p>
            <a:r>
              <a:rPr lang="en-US" dirty="0"/>
              <a:t>5. Right: cerebellum-uterus line</a:t>
            </a:r>
          </a:p>
          <a:p>
            <a:r>
              <a:rPr lang="en-US" dirty="0"/>
              <a:t>6. Left: cerebellum- rectum line</a:t>
            </a:r>
          </a:p>
          <a:p>
            <a:r>
              <a:rPr lang="en-US" dirty="0"/>
              <a:t>7. Mouth-hand line</a:t>
            </a:r>
          </a:p>
          <a:p>
            <a:r>
              <a:rPr lang="en-US" dirty="0"/>
              <a:t>8. Axillary cross or line of support</a:t>
            </a:r>
          </a:p>
        </p:txBody>
      </p:sp>
    </p:spTree>
    <p:extLst>
      <p:ext uri="{BB962C8B-B14F-4D97-AF65-F5344CB8AC3E}">
        <p14:creationId xmlns:p14="http://schemas.microsoft.com/office/powerpoint/2010/main" val="1834722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Tonsils</a:t>
            </a:r>
          </a:p>
          <a:p>
            <a:endParaRPr lang="en-US" dirty="0"/>
          </a:p>
        </p:txBody>
      </p:sp>
      <p:sp>
        <p:nvSpPr>
          <p:cNvPr id="4" name="Slide Number Placeholder 3"/>
          <p:cNvSpPr>
            <a:spLocks noGrp="1"/>
          </p:cNvSpPr>
          <p:nvPr>
            <p:ph type="sldNum" sz="quarter" idx="5"/>
          </p:nvPr>
        </p:nvSpPr>
        <p:spPr/>
        <p:txBody>
          <a:bodyPr/>
          <a:lstStyle/>
          <a:p>
            <a:fld id="{C68EA9F7-B97E-4B00-9E6A-D3E2FB148ACE}" type="slidenum">
              <a:rPr lang="en-US" smtClean="0"/>
              <a:t>4</a:t>
            </a:fld>
            <a:endParaRPr lang="en-US"/>
          </a:p>
        </p:txBody>
      </p:sp>
      <p:pic>
        <p:nvPicPr>
          <p:cNvPr id="5" name="Picture 2" descr="E:\IRIDOLOGIA\EMBRIOGENESI\illustrazioni\BIANCA.BMP">
            <a:extLst>
              <a:ext uri="{FF2B5EF4-FFF2-40B4-BE49-F238E27FC236}">
                <a16:creationId xmlns:a16="http://schemas.microsoft.com/office/drawing/2014/main" id="{9261FB50-EFF5-EBBF-91A5-CF884DF4B9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710" y="4848226"/>
            <a:ext cx="5681980" cy="3987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9244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Cosmic Energy</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68EA9F7-B97E-4B00-9E6A-D3E2FB148ACE}" type="slidenum">
              <a:rPr lang="en-US" smtClean="0"/>
              <a:t>5</a:t>
            </a:fld>
            <a:endParaRPr lang="en-US"/>
          </a:p>
        </p:txBody>
      </p:sp>
      <p:pic>
        <p:nvPicPr>
          <p:cNvPr id="6" name="Picture 5" descr="Shape, polygon&#10;&#10;Description automatically generated">
            <a:extLst>
              <a:ext uri="{FF2B5EF4-FFF2-40B4-BE49-F238E27FC236}">
                <a16:creationId xmlns:a16="http://schemas.microsoft.com/office/drawing/2014/main" id="{57B5ACCE-34B5-3D0F-7654-6BED68A41D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575" y="5044677"/>
            <a:ext cx="5001326" cy="2845881"/>
          </a:xfrm>
          <a:prstGeom prst="rect">
            <a:avLst/>
          </a:prstGeom>
        </p:spPr>
      </p:pic>
    </p:spTree>
    <p:extLst>
      <p:ext uri="{BB962C8B-B14F-4D97-AF65-F5344CB8AC3E}">
        <p14:creationId xmlns:p14="http://schemas.microsoft.com/office/powerpoint/2010/main" val="3802787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err="1"/>
              <a:t>Roemheld</a:t>
            </a:r>
            <a:r>
              <a:rPr lang="en-US" dirty="0"/>
              <a:t>:  </a:t>
            </a:r>
            <a:r>
              <a:rPr lang="en-US" dirty="0">
                <a:latin typeface="Arial" panose="020B0604020202020204" pitchFamily="34" charset="0"/>
                <a:cs typeface="Arial" panose="020B0604020202020204" pitchFamily="34" charset="0"/>
              </a:rPr>
              <a:t>This sign can be seen in both eyes, laterally.  Lateral collarette appears “ballooned” and displaced.  Named after Ludwig </a:t>
            </a:r>
            <a:r>
              <a:rPr lang="en-US" dirty="0" err="1">
                <a:latin typeface="Arial" panose="020B0604020202020204" pitchFamily="34" charset="0"/>
                <a:cs typeface="Arial" panose="020B0604020202020204" pitchFamily="34" charset="0"/>
              </a:rPr>
              <a:t>Roemheld</a:t>
            </a:r>
            <a:r>
              <a:rPr lang="en-US" dirty="0">
                <a:latin typeface="Arial" panose="020B0604020202020204" pitchFamily="34" charset="0"/>
                <a:cs typeface="Arial" panose="020B0604020202020204" pitchFamily="34" charset="0"/>
              </a:rPr>
              <a:t>, who first described this sign as a gastro-cardiac complex.  Flatulence and bowel distention due to excessive gas production of the upper abdomen, transverse, and colon and splenic flexure.</a:t>
            </a:r>
          </a:p>
          <a:p>
            <a:endParaRPr lang="en-US" dirty="0"/>
          </a:p>
          <a:p>
            <a:r>
              <a:rPr lang="en-US" b="1" u="sng" dirty="0">
                <a:solidFill>
                  <a:srgbClr val="FF0000"/>
                </a:solidFill>
              </a:rPr>
              <a:t>Cardio Renal</a:t>
            </a:r>
            <a:r>
              <a:rPr lang="en-US" dirty="0">
                <a:solidFill>
                  <a:srgbClr val="FF0000"/>
                </a:solidFill>
              </a:rPr>
              <a:t>:  </a:t>
            </a:r>
            <a:r>
              <a:rPr lang="en-US" dirty="0">
                <a:solidFill>
                  <a:srgbClr val="FF0000"/>
                </a:solidFill>
                <a:latin typeface="Arial" panose="020B0604020202020204" pitchFamily="34" charset="0"/>
                <a:cs typeface="Arial" panose="020B0604020202020204" pitchFamily="34" charset="0"/>
              </a:rPr>
              <a:t>Large lacuna or honeycomb crypts in the heart and kidney region.</a:t>
            </a:r>
          </a:p>
          <a:p>
            <a:endParaRPr lang="en-US" dirty="0"/>
          </a:p>
          <a:p>
            <a:r>
              <a:rPr lang="en-US" b="1" u="sng" dirty="0"/>
              <a:t>Cardio Abdominal</a:t>
            </a:r>
            <a:r>
              <a:rPr lang="en-US" dirty="0"/>
              <a:t>:  </a:t>
            </a:r>
            <a:r>
              <a:rPr lang="en-US" dirty="0">
                <a:latin typeface="Arial" panose="020B0604020202020204" pitchFamily="34" charset="0"/>
                <a:cs typeface="Arial" panose="020B0604020202020204" pitchFamily="34" charset="0"/>
              </a:rPr>
              <a:t>Large lacuna or honeycomb crypts in the heart reaction field and another in the splenic flexure or descending colon.  The collarette is very distended in the splenic flexure or descending colon.</a:t>
            </a:r>
          </a:p>
          <a:p>
            <a:endParaRPr lang="en-US" dirty="0"/>
          </a:p>
          <a:p>
            <a:r>
              <a:rPr lang="en-US" b="1" u="sng" dirty="0" err="1"/>
              <a:t>Roemheld</a:t>
            </a:r>
            <a:r>
              <a:rPr lang="en-US" b="1" u="sng" dirty="0"/>
              <a:t> and Cardio Abdominal</a:t>
            </a:r>
            <a:r>
              <a:rPr lang="en-US" dirty="0"/>
              <a:t>:  Two syndromes together.</a:t>
            </a:r>
          </a:p>
        </p:txBody>
      </p:sp>
      <p:sp>
        <p:nvSpPr>
          <p:cNvPr id="4" name="Slide Number Placeholder 3"/>
          <p:cNvSpPr>
            <a:spLocks noGrp="1"/>
          </p:cNvSpPr>
          <p:nvPr>
            <p:ph type="sldNum" sz="quarter" idx="5"/>
          </p:nvPr>
        </p:nvSpPr>
        <p:spPr/>
        <p:txBody>
          <a:bodyPr/>
          <a:lstStyle/>
          <a:p>
            <a:fld id="{C68EA9F7-B97E-4B00-9E6A-D3E2FB148ACE}" type="slidenum">
              <a:rPr lang="en-US" smtClean="0"/>
              <a:t>6</a:t>
            </a:fld>
            <a:endParaRPr lang="en-US"/>
          </a:p>
        </p:txBody>
      </p:sp>
    </p:spTree>
    <p:extLst>
      <p:ext uri="{BB962C8B-B14F-4D97-AF65-F5344CB8AC3E}">
        <p14:creationId xmlns:p14="http://schemas.microsoft.com/office/powerpoint/2010/main" val="4117051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u="sng" dirty="0">
                <a:solidFill>
                  <a:srgbClr val="FF0000"/>
                </a:solidFill>
              </a:rPr>
              <a:t>Vogt’s Limbal Girdle</a:t>
            </a:r>
            <a:r>
              <a:rPr lang="en-US" dirty="0">
                <a:solidFill>
                  <a:srgbClr val="FF0000"/>
                </a:solidFill>
              </a:rPr>
              <a:t>:  </a:t>
            </a:r>
            <a:r>
              <a:rPr lang="en-US" b="0" i="0" u="none" strike="noStrike" baseline="0" dirty="0">
                <a:solidFill>
                  <a:srgbClr val="FF0000"/>
                </a:solidFill>
                <a:latin typeface="Calibri" panose="020F0502020204030204" pitchFamily="34" charset="0"/>
              </a:rPr>
              <a:t>White opacities in the cornea central to the limbus.  A type of calcific band with a clear peripheral zone.  Different from corneal arcus or lipids in the cornea.</a:t>
            </a:r>
          </a:p>
          <a:p>
            <a:endParaRPr lang="en-US" dirty="0"/>
          </a:p>
          <a:p>
            <a:pPr algn="l"/>
            <a:r>
              <a:rPr lang="en-US" b="1" u="sng" dirty="0"/>
              <a:t>Neurofibromatosis</a:t>
            </a:r>
            <a:r>
              <a:rPr lang="en-US" dirty="0"/>
              <a:t>:  </a:t>
            </a:r>
            <a:r>
              <a:rPr lang="en-US" dirty="0">
                <a:solidFill>
                  <a:srgbClr val="000000"/>
                </a:solidFill>
                <a:latin typeface="Calibri" panose="020F0502020204030204" pitchFamily="34" charset="0"/>
              </a:rPr>
              <a:t> </a:t>
            </a:r>
            <a:r>
              <a:rPr lang="en-US" b="0" i="0" u="none" strike="noStrike" baseline="0" dirty="0">
                <a:solidFill>
                  <a:srgbClr val="000000"/>
                </a:solidFill>
                <a:latin typeface="Calibri" panose="020F0502020204030204" pitchFamily="34" charset="0"/>
              </a:rPr>
              <a:t>Melanocytic (pigmented) growths, yellow to brown.  Well defined, dome-shaped elevation projecting from the surface of the iris.  A slit lamp is the best way to view nodules to distinguish them from the general pigment, which is flat and has blurred margins. Thought not to cause concerns for vision.  Most common finding in people over the age of 20 diagnosed with Type 1 Neurofibromatosis. (NF-1)</a:t>
            </a:r>
          </a:p>
          <a:p>
            <a:endParaRPr lang="en-US" dirty="0"/>
          </a:p>
          <a:p>
            <a:pPr algn="l"/>
            <a:r>
              <a:rPr lang="en-US" b="1" u="sng" dirty="0" err="1"/>
              <a:t>Fuch’s</a:t>
            </a:r>
            <a:r>
              <a:rPr lang="en-US" b="1" u="sng" dirty="0"/>
              <a:t> </a:t>
            </a:r>
            <a:r>
              <a:rPr lang="en-US" b="1" u="sng" dirty="0" err="1"/>
              <a:t>Heterochromic</a:t>
            </a:r>
            <a:r>
              <a:rPr lang="en-US" b="1" u="sng" dirty="0"/>
              <a:t> Iridocyclitis</a:t>
            </a:r>
            <a:r>
              <a:rPr lang="en-US" dirty="0"/>
              <a:t>:  </a:t>
            </a:r>
            <a:r>
              <a:rPr lang="en-US" b="0" i="0" u="none" strike="noStrike" baseline="0" dirty="0">
                <a:solidFill>
                  <a:srgbClr val="000000"/>
                </a:solidFill>
                <a:latin typeface="Calibri" panose="020F0502020204030204" pitchFamily="34" charset="0"/>
              </a:rPr>
              <a:t>Inflammation of the uvea, including iris, choroid, or thin back layer in the back of the eye containing blood vessels, the ciliary body which joins the iris and choroid together.  Usually, only one is affected, giving a lighter appearance than the other eye.</a:t>
            </a:r>
            <a:endParaRPr lang="en-US" dirty="0"/>
          </a:p>
          <a:p>
            <a:endParaRPr lang="en-US" dirty="0"/>
          </a:p>
          <a:p>
            <a:r>
              <a:rPr lang="en-US" b="1" u="sng" dirty="0" err="1"/>
              <a:t>Waaredenburg</a:t>
            </a:r>
            <a:r>
              <a:rPr lang="en-US" b="1" u="sng" dirty="0"/>
              <a:t> Syndrome</a:t>
            </a:r>
            <a:r>
              <a:rPr lang="en-US" dirty="0"/>
              <a:t>:  </a:t>
            </a:r>
            <a:r>
              <a:rPr lang="en-US" b="0" i="0" u="none" strike="noStrike" baseline="0" dirty="0">
                <a:solidFill>
                  <a:srgbClr val="000000"/>
                </a:solidFill>
                <a:latin typeface="Calibri" panose="020F0502020204030204" pitchFamily="34" charset="0"/>
              </a:rPr>
              <a:t>Different colored eyes (one blue, one brown).  One eye may have a noticeable sectoral heterochromia</a:t>
            </a:r>
          </a:p>
          <a:p>
            <a:endParaRPr lang="en-US" dirty="0"/>
          </a:p>
        </p:txBody>
      </p:sp>
      <p:sp>
        <p:nvSpPr>
          <p:cNvPr id="4" name="Slide Number Placeholder 3"/>
          <p:cNvSpPr>
            <a:spLocks noGrp="1"/>
          </p:cNvSpPr>
          <p:nvPr>
            <p:ph type="sldNum" sz="quarter" idx="5"/>
          </p:nvPr>
        </p:nvSpPr>
        <p:spPr/>
        <p:txBody>
          <a:bodyPr/>
          <a:lstStyle/>
          <a:p>
            <a:fld id="{C68EA9F7-B97E-4B00-9E6A-D3E2FB148ACE}" type="slidenum">
              <a:rPr lang="en-US" smtClean="0"/>
              <a:t>7</a:t>
            </a:fld>
            <a:endParaRPr lang="en-US"/>
          </a:p>
        </p:txBody>
      </p:sp>
    </p:spTree>
    <p:extLst>
      <p:ext uri="{BB962C8B-B14F-4D97-AF65-F5344CB8AC3E}">
        <p14:creationId xmlns:p14="http://schemas.microsoft.com/office/powerpoint/2010/main" val="689995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Headaches and Constipation  (Cerebellum/Medulla Rectum Line)</a:t>
            </a:r>
          </a:p>
          <a:p>
            <a:endParaRPr lang="en-US" dirty="0"/>
          </a:p>
          <a:p>
            <a:endParaRPr lang="en-US" dirty="0"/>
          </a:p>
        </p:txBody>
      </p:sp>
      <p:sp>
        <p:nvSpPr>
          <p:cNvPr id="4" name="Slide Number Placeholder 3"/>
          <p:cNvSpPr>
            <a:spLocks noGrp="1"/>
          </p:cNvSpPr>
          <p:nvPr>
            <p:ph type="sldNum" sz="quarter" idx="5"/>
          </p:nvPr>
        </p:nvSpPr>
        <p:spPr/>
        <p:txBody>
          <a:bodyPr/>
          <a:lstStyle/>
          <a:p>
            <a:fld id="{C68EA9F7-B97E-4B00-9E6A-D3E2FB148ACE}" type="slidenum">
              <a:rPr lang="en-US" smtClean="0"/>
              <a:t>8</a:t>
            </a:fld>
            <a:endParaRPr lang="en-US"/>
          </a:p>
        </p:txBody>
      </p:sp>
      <p:grpSp>
        <p:nvGrpSpPr>
          <p:cNvPr id="5" name="Group 4">
            <a:extLst>
              <a:ext uri="{FF2B5EF4-FFF2-40B4-BE49-F238E27FC236}">
                <a16:creationId xmlns:a16="http://schemas.microsoft.com/office/drawing/2014/main" id="{59DE382D-E368-8976-BADF-A4644C3CE6FF}"/>
              </a:ext>
            </a:extLst>
          </p:cNvPr>
          <p:cNvGrpSpPr/>
          <p:nvPr/>
        </p:nvGrpSpPr>
        <p:grpSpPr>
          <a:xfrm>
            <a:off x="237136" y="4694238"/>
            <a:ext cx="3527176" cy="3785473"/>
            <a:chOff x="709033" y="450760"/>
            <a:chExt cx="5225441" cy="5321737"/>
          </a:xfrm>
        </p:grpSpPr>
        <p:sp>
          <p:nvSpPr>
            <p:cNvPr id="6" name="Oval 5">
              <a:extLst>
                <a:ext uri="{FF2B5EF4-FFF2-40B4-BE49-F238E27FC236}">
                  <a16:creationId xmlns:a16="http://schemas.microsoft.com/office/drawing/2014/main" id="{BD89AB38-64C4-4FA5-FA8D-115EF8343A40}"/>
                </a:ext>
              </a:extLst>
            </p:cNvPr>
            <p:cNvSpPr/>
            <p:nvPr/>
          </p:nvSpPr>
          <p:spPr>
            <a:xfrm>
              <a:off x="795130" y="768626"/>
              <a:ext cx="5128592" cy="4996070"/>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FA4D3B2B-8F77-376C-6886-CFE0DEFA971F}"/>
                </a:ext>
              </a:extLst>
            </p:cNvPr>
            <p:cNvCxnSpPr>
              <a:stCxn id="6" idx="0"/>
              <a:endCxn id="6" idx="4"/>
            </p:cNvCxnSpPr>
            <p:nvPr/>
          </p:nvCxnSpPr>
          <p:spPr>
            <a:xfrm>
              <a:off x="3359426" y="768626"/>
              <a:ext cx="0" cy="499607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B2E634F4-4B75-895E-49CD-8F6802D4245A}"/>
                </a:ext>
              </a:extLst>
            </p:cNvPr>
            <p:cNvPicPr>
              <a:picLocks noChangeAspect="1"/>
            </p:cNvPicPr>
            <p:nvPr/>
          </p:nvPicPr>
          <p:blipFill>
            <a:blip r:embed="rId3"/>
            <a:stretch>
              <a:fillRect/>
            </a:stretch>
          </p:blipFill>
          <p:spPr>
            <a:xfrm rot="5400000" flipH="1">
              <a:off x="3331450" y="505038"/>
              <a:ext cx="55949" cy="5128591"/>
            </a:xfrm>
            <a:prstGeom prst="rect">
              <a:avLst/>
            </a:prstGeom>
          </p:spPr>
        </p:pic>
        <p:pic>
          <p:nvPicPr>
            <p:cNvPr id="9" name="Picture 8">
              <a:extLst>
                <a:ext uri="{FF2B5EF4-FFF2-40B4-BE49-F238E27FC236}">
                  <a16:creationId xmlns:a16="http://schemas.microsoft.com/office/drawing/2014/main" id="{9978D427-2808-A0FA-67C7-C168F3985932}"/>
                </a:ext>
              </a:extLst>
            </p:cNvPr>
            <p:cNvPicPr>
              <a:picLocks noChangeAspect="1"/>
            </p:cNvPicPr>
            <p:nvPr/>
          </p:nvPicPr>
          <p:blipFill>
            <a:blip r:embed="rId3"/>
            <a:stretch>
              <a:fillRect/>
            </a:stretch>
          </p:blipFill>
          <p:spPr>
            <a:xfrm rot="1442001">
              <a:off x="3236736" y="668479"/>
              <a:ext cx="78578" cy="5104018"/>
            </a:xfrm>
            <a:prstGeom prst="rect">
              <a:avLst/>
            </a:prstGeom>
          </p:spPr>
        </p:pic>
        <p:pic>
          <p:nvPicPr>
            <p:cNvPr id="10" name="Picture 9">
              <a:extLst>
                <a:ext uri="{FF2B5EF4-FFF2-40B4-BE49-F238E27FC236}">
                  <a16:creationId xmlns:a16="http://schemas.microsoft.com/office/drawing/2014/main" id="{3FCEF6A9-2908-C3CE-C23B-D737F20A44B1}"/>
                </a:ext>
              </a:extLst>
            </p:cNvPr>
            <p:cNvPicPr>
              <a:picLocks noChangeAspect="1"/>
            </p:cNvPicPr>
            <p:nvPr/>
          </p:nvPicPr>
          <p:blipFill>
            <a:blip r:embed="rId3"/>
            <a:stretch>
              <a:fillRect/>
            </a:stretch>
          </p:blipFill>
          <p:spPr>
            <a:xfrm rot="3920267" flipH="1">
              <a:off x="3248022" y="565208"/>
              <a:ext cx="56007" cy="5133986"/>
            </a:xfrm>
            <a:prstGeom prst="rect">
              <a:avLst/>
            </a:prstGeom>
          </p:spPr>
        </p:pic>
        <p:pic>
          <p:nvPicPr>
            <p:cNvPr id="11" name="Picture 10">
              <a:extLst>
                <a:ext uri="{FF2B5EF4-FFF2-40B4-BE49-F238E27FC236}">
                  <a16:creationId xmlns:a16="http://schemas.microsoft.com/office/drawing/2014/main" id="{8EECE868-C68D-71E1-A503-B59E6674E79B}"/>
                </a:ext>
              </a:extLst>
            </p:cNvPr>
            <p:cNvPicPr>
              <a:picLocks noChangeAspect="1"/>
            </p:cNvPicPr>
            <p:nvPr/>
          </p:nvPicPr>
          <p:blipFill>
            <a:blip r:embed="rId3"/>
            <a:stretch>
              <a:fillRect/>
            </a:stretch>
          </p:blipFill>
          <p:spPr>
            <a:xfrm rot="18541165" flipH="1">
              <a:off x="3377411" y="631720"/>
              <a:ext cx="55188" cy="5058938"/>
            </a:xfrm>
            <a:prstGeom prst="rect">
              <a:avLst/>
            </a:prstGeom>
          </p:spPr>
        </p:pic>
        <p:pic>
          <p:nvPicPr>
            <p:cNvPr id="12" name="Picture 11">
              <a:extLst>
                <a:ext uri="{FF2B5EF4-FFF2-40B4-BE49-F238E27FC236}">
                  <a16:creationId xmlns:a16="http://schemas.microsoft.com/office/drawing/2014/main" id="{3B652E21-B817-A035-4FE2-F14CBC926B09}"/>
                </a:ext>
              </a:extLst>
            </p:cNvPr>
            <p:cNvPicPr>
              <a:picLocks noChangeAspect="1"/>
            </p:cNvPicPr>
            <p:nvPr/>
          </p:nvPicPr>
          <p:blipFill>
            <a:blip r:embed="rId3"/>
            <a:stretch>
              <a:fillRect/>
            </a:stretch>
          </p:blipFill>
          <p:spPr>
            <a:xfrm rot="20124137">
              <a:off x="3440005" y="729313"/>
              <a:ext cx="54869" cy="5029636"/>
            </a:xfrm>
            <a:prstGeom prst="rect">
              <a:avLst/>
            </a:prstGeom>
          </p:spPr>
        </p:pic>
        <p:sp>
          <p:nvSpPr>
            <p:cNvPr id="13" name="TextBox 12">
              <a:extLst>
                <a:ext uri="{FF2B5EF4-FFF2-40B4-BE49-F238E27FC236}">
                  <a16:creationId xmlns:a16="http://schemas.microsoft.com/office/drawing/2014/main" id="{734AC616-B790-1015-38FB-27A7902804C7}"/>
                </a:ext>
              </a:extLst>
            </p:cNvPr>
            <p:cNvSpPr txBox="1"/>
            <p:nvPr/>
          </p:nvSpPr>
          <p:spPr>
            <a:xfrm rot="4022680">
              <a:off x="2081432" y="928549"/>
              <a:ext cx="1444488" cy="957527"/>
            </a:xfrm>
            <a:prstGeom prst="rect">
              <a:avLst/>
            </a:prstGeom>
            <a:noFill/>
          </p:spPr>
          <p:txBody>
            <a:bodyPr wrap="square" rtlCol="0">
              <a:spAutoFit/>
            </a:bodyPr>
            <a:lstStyle/>
            <a:p>
              <a:pPr algn="ctr"/>
              <a:r>
                <a:rPr lang="en-US" dirty="0"/>
                <a:t>Cerebellum</a:t>
              </a:r>
            </a:p>
          </p:txBody>
        </p:sp>
        <p:sp>
          <p:nvSpPr>
            <p:cNvPr id="14" name="TextBox 13">
              <a:extLst>
                <a:ext uri="{FF2B5EF4-FFF2-40B4-BE49-F238E27FC236}">
                  <a16:creationId xmlns:a16="http://schemas.microsoft.com/office/drawing/2014/main" id="{29BC265E-8C64-887A-3FBB-F3246683C6C4}"/>
                </a:ext>
              </a:extLst>
            </p:cNvPr>
            <p:cNvSpPr txBox="1"/>
            <p:nvPr/>
          </p:nvSpPr>
          <p:spPr>
            <a:xfrm rot="3680472">
              <a:off x="3967141" y="4494224"/>
              <a:ext cx="887896" cy="957527"/>
            </a:xfrm>
            <a:prstGeom prst="rect">
              <a:avLst/>
            </a:prstGeom>
            <a:noFill/>
          </p:spPr>
          <p:txBody>
            <a:bodyPr wrap="square" rtlCol="0">
              <a:spAutoFit/>
            </a:bodyPr>
            <a:lstStyle/>
            <a:p>
              <a:r>
                <a:rPr lang="en-US" dirty="0"/>
                <a:t>Uterus</a:t>
              </a:r>
            </a:p>
          </p:txBody>
        </p:sp>
        <p:sp>
          <p:nvSpPr>
            <p:cNvPr id="15" name="TextBox 14">
              <a:extLst>
                <a:ext uri="{FF2B5EF4-FFF2-40B4-BE49-F238E27FC236}">
                  <a16:creationId xmlns:a16="http://schemas.microsoft.com/office/drawing/2014/main" id="{6795BF2B-480C-F3BA-C9AE-2E2200E629C6}"/>
                </a:ext>
              </a:extLst>
            </p:cNvPr>
            <p:cNvSpPr txBox="1"/>
            <p:nvPr/>
          </p:nvSpPr>
          <p:spPr>
            <a:xfrm rot="2462968">
              <a:off x="1360498" y="1630246"/>
              <a:ext cx="1828943" cy="908632"/>
            </a:xfrm>
            <a:prstGeom prst="rect">
              <a:avLst/>
            </a:prstGeom>
            <a:noFill/>
          </p:spPr>
          <p:txBody>
            <a:bodyPr wrap="square" rtlCol="0">
              <a:spAutoFit/>
            </a:bodyPr>
            <a:lstStyle/>
            <a:p>
              <a:r>
                <a:rPr lang="en-US" dirty="0"/>
                <a:t>Line of Support</a:t>
              </a:r>
            </a:p>
          </p:txBody>
        </p:sp>
        <p:pic>
          <p:nvPicPr>
            <p:cNvPr id="16" name="Picture 15">
              <a:extLst>
                <a:ext uri="{FF2B5EF4-FFF2-40B4-BE49-F238E27FC236}">
                  <a16:creationId xmlns:a16="http://schemas.microsoft.com/office/drawing/2014/main" id="{94246FBA-2DEC-9539-3F86-62AD1FF47C24}"/>
                </a:ext>
              </a:extLst>
            </p:cNvPr>
            <p:cNvPicPr>
              <a:picLocks noChangeAspect="1"/>
            </p:cNvPicPr>
            <p:nvPr/>
          </p:nvPicPr>
          <p:blipFill>
            <a:blip r:embed="rId4"/>
            <a:stretch>
              <a:fillRect/>
            </a:stretch>
          </p:blipFill>
          <p:spPr>
            <a:xfrm rot="277401">
              <a:off x="3994701" y="3497123"/>
              <a:ext cx="1816765" cy="1390008"/>
            </a:xfrm>
            <a:prstGeom prst="rect">
              <a:avLst/>
            </a:prstGeom>
          </p:spPr>
        </p:pic>
        <p:cxnSp>
          <p:nvCxnSpPr>
            <p:cNvPr id="17" name="Straight Connector 16">
              <a:extLst>
                <a:ext uri="{FF2B5EF4-FFF2-40B4-BE49-F238E27FC236}">
                  <a16:creationId xmlns:a16="http://schemas.microsoft.com/office/drawing/2014/main" id="{A10F5F4C-C5F5-D2EE-C60B-D60C3FA8FF8C}"/>
                </a:ext>
              </a:extLst>
            </p:cNvPr>
            <p:cNvCxnSpPr>
              <a:cxnSpLocks/>
            </p:cNvCxnSpPr>
            <p:nvPr/>
          </p:nvCxnSpPr>
          <p:spPr>
            <a:xfrm>
              <a:off x="1057839" y="2321863"/>
              <a:ext cx="4680352" cy="164081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61D7544-C06A-AFC4-5092-A36BF83338C3}"/>
                </a:ext>
              </a:extLst>
            </p:cNvPr>
            <p:cNvCxnSpPr>
              <a:cxnSpLocks/>
            </p:cNvCxnSpPr>
            <p:nvPr/>
          </p:nvCxnSpPr>
          <p:spPr>
            <a:xfrm flipH="1">
              <a:off x="1503299" y="1417620"/>
              <a:ext cx="3532528" cy="35143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E3AED5C-CB1F-6CA4-C27E-19D81AD8DE41}"/>
                </a:ext>
              </a:extLst>
            </p:cNvPr>
            <p:cNvSpPr txBox="1"/>
            <p:nvPr/>
          </p:nvSpPr>
          <p:spPr>
            <a:xfrm rot="19962003">
              <a:off x="4759180" y="1615860"/>
              <a:ext cx="920715" cy="908632"/>
            </a:xfrm>
            <a:prstGeom prst="rect">
              <a:avLst/>
            </a:prstGeom>
            <a:noFill/>
          </p:spPr>
          <p:txBody>
            <a:bodyPr wrap="square" rtlCol="0">
              <a:spAutoFit/>
            </a:bodyPr>
            <a:lstStyle/>
            <a:p>
              <a:r>
                <a:rPr lang="en-US" dirty="0"/>
                <a:t>Mouth</a:t>
              </a:r>
            </a:p>
          </p:txBody>
        </p:sp>
        <p:sp>
          <p:nvSpPr>
            <p:cNvPr id="20" name="TextBox 19">
              <a:extLst>
                <a:ext uri="{FF2B5EF4-FFF2-40B4-BE49-F238E27FC236}">
                  <a16:creationId xmlns:a16="http://schemas.microsoft.com/office/drawing/2014/main" id="{AA3AB489-3536-9E96-A2EC-4D46BC3ECC2E}"/>
                </a:ext>
              </a:extLst>
            </p:cNvPr>
            <p:cNvSpPr txBox="1"/>
            <p:nvPr/>
          </p:nvSpPr>
          <p:spPr>
            <a:xfrm rot="20085449">
              <a:off x="887682" y="3306376"/>
              <a:ext cx="1272805" cy="908632"/>
            </a:xfrm>
            <a:prstGeom prst="rect">
              <a:avLst/>
            </a:prstGeom>
            <a:noFill/>
          </p:spPr>
          <p:txBody>
            <a:bodyPr wrap="square" rtlCol="0">
              <a:spAutoFit/>
            </a:bodyPr>
            <a:lstStyle/>
            <a:p>
              <a:r>
                <a:rPr lang="en-US" dirty="0"/>
                <a:t>Hand Line</a:t>
              </a:r>
            </a:p>
          </p:txBody>
        </p:sp>
        <p:sp>
          <p:nvSpPr>
            <p:cNvPr id="21" name="TextBox 20">
              <a:extLst>
                <a:ext uri="{FF2B5EF4-FFF2-40B4-BE49-F238E27FC236}">
                  <a16:creationId xmlns:a16="http://schemas.microsoft.com/office/drawing/2014/main" id="{63AFA520-0197-5FF9-A898-120C07DEE543}"/>
                </a:ext>
              </a:extLst>
            </p:cNvPr>
            <p:cNvSpPr txBox="1"/>
            <p:nvPr/>
          </p:nvSpPr>
          <p:spPr>
            <a:xfrm rot="17721897">
              <a:off x="3208078" y="870764"/>
              <a:ext cx="1439491" cy="957527"/>
            </a:xfrm>
            <a:prstGeom prst="rect">
              <a:avLst/>
            </a:prstGeom>
            <a:noFill/>
          </p:spPr>
          <p:txBody>
            <a:bodyPr wrap="square" rtlCol="0">
              <a:spAutoFit/>
            </a:bodyPr>
            <a:lstStyle/>
            <a:p>
              <a:r>
                <a:rPr lang="en-US" dirty="0">
                  <a:solidFill>
                    <a:srgbClr val="FF0000"/>
                  </a:solidFill>
                </a:rPr>
                <a:t>Cerebellum</a:t>
              </a:r>
            </a:p>
          </p:txBody>
        </p:sp>
        <p:sp>
          <p:nvSpPr>
            <p:cNvPr id="22" name="TextBox 21">
              <a:extLst>
                <a:ext uri="{FF2B5EF4-FFF2-40B4-BE49-F238E27FC236}">
                  <a16:creationId xmlns:a16="http://schemas.microsoft.com/office/drawing/2014/main" id="{6F160674-62C0-2335-5C05-0E74528DD4B8}"/>
                </a:ext>
              </a:extLst>
            </p:cNvPr>
            <p:cNvSpPr txBox="1"/>
            <p:nvPr/>
          </p:nvSpPr>
          <p:spPr>
            <a:xfrm rot="17731249">
              <a:off x="1821236" y="4517971"/>
              <a:ext cx="907463" cy="957527"/>
            </a:xfrm>
            <a:prstGeom prst="rect">
              <a:avLst/>
            </a:prstGeom>
            <a:noFill/>
          </p:spPr>
          <p:txBody>
            <a:bodyPr wrap="square" rtlCol="0">
              <a:spAutoFit/>
            </a:bodyPr>
            <a:lstStyle/>
            <a:p>
              <a:r>
                <a:rPr lang="en-US" dirty="0">
                  <a:solidFill>
                    <a:srgbClr val="FF0000"/>
                  </a:solidFill>
                </a:rPr>
                <a:t>Rectum</a:t>
              </a:r>
            </a:p>
          </p:txBody>
        </p:sp>
        <p:sp>
          <p:nvSpPr>
            <p:cNvPr id="23" name="TextBox 22">
              <a:extLst>
                <a:ext uri="{FF2B5EF4-FFF2-40B4-BE49-F238E27FC236}">
                  <a16:creationId xmlns:a16="http://schemas.microsoft.com/office/drawing/2014/main" id="{7F681989-62C8-B915-8B8C-2A1B1EEED442}"/>
                </a:ext>
              </a:extLst>
            </p:cNvPr>
            <p:cNvSpPr txBox="1"/>
            <p:nvPr/>
          </p:nvSpPr>
          <p:spPr>
            <a:xfrm>
              <a:off x="2057531" y="450760"/>
              <a:ext cx="570791" cy="519219"/>
            </a:xfrm>
            <a:prstGeom prst="rect">
              <a:avLst/>
            </a:prstGeom>
            <a:noFill/>
          </p:spPr>
          <p:txBody>
            <a:bodyPr wrap="square" rtlCol="0">
              <a:spAutoFit/>
            </a:bodyPr>
            <a:lstStyle/>
            <a:p>
              <a:r>
                <a:rPr lang="en-US" dirty="0"/>
                <a:t>5</a:t>
              </a:r>
            </a:p>
          </p:txBody>
        </p:sp>
        <p:sp>
          <p:nvSpPr>
            <p:cNvPr id="24" name="TextBox 23">
              <a:extLst>
                <a:ext uri="{FF2B5EF4-FFF2-40B4-BE49-F238E27FC236}">
                  <a16:creationId xmlns:a16="http://schemas.microsoft.com/office/drawing/2014/main" id="{F8B442A5-369C-6777-40B6-26AECA4396E3}"/>
                </a:ext>
              </a:extLst>
            </p:cNvPr>
            <p:cNvSpPr txBox="1"/>
            <p:nvPr/>
          </p:nvSpPr>
          <p:spPr>
            <a:xfrm>
              <a:off x="931499" y="1152939"/>
              <a:ext cx="490906" cy="519219"/>
            </a:xfrm>
            <a:prstGeom prst="rect">
              <a:avLst/>
            </a:prstGeom>
            <a:noFill/>
          </p:spPr>
          <p:txBody>
            <a:bodyPr wrap="square" rtlCol="0">
              <a:spAutoFit/>
            </a:bodyPr>
            <a:lstStyle/>
            <a:p>
              <a:pPr algn="ctr"/>
              <a:r>
                <a:rPr lang="en-US" dirty="0"/>
                <a:t>7</a:t>
              </a:r>
            </a:p>
          </p:txBody>
        </p:sp>
      </p:grpSp>
      <p:sp>
        <p:nvSpPr>
          <p:cNvPr id="45" name="TextBox 44">
            <a:extLst>
              <a:ext uri="{FF2B5EF4-FFF2-40B4-BE49-F238E27FC236}">
                <a16:creationId xmlns:a16="http://schemas.microsoft.com/office/drawing/2014/main" id="{9DDDE7DD-2668-8245-32C6-2BEE3F718C62}"/>
              </a:ext>
            </a:extLst>
          </p:cNvPr>
          <p:cNvSpPr txBox="1"/>
          <p:nvPr/>
        </p:nvSpPr>
        <p:spPr>
          <a:xfrm>
            <a:off x="3972711" y="5369278"/>
            <a:ext cx="2750664" cy="2711249"/>
          </a:xfrm>
          <a:prstGeom prst="rect">
            <a:avLst/>
          </a:prstGeom>
          <a:noFill/>
        </p:spPr>
        <p:txBody>
          <a:bodyPr wrap="square" lIns="94229" tIns="47114" rIns="94229" bIns="47114" rtlCol="0">
            <a:spAutoFit/>
          </a:bodyPr>
          <a:lstStyle/>
          <a:p>
            <a:r>
              <a:rPr lang="en-US" sz="1400" dirty="0"/>
              <a:t>5. Right: Cerebellum-Uterus line</a:t>
            </a:r>
          </a:p>
          <a:p>
            <a:endParaRPr lang="en-US" sz="1400" dirty="0"/>
          </a:p>
          <a:p>
            <a:r>
              <a:rPr lang="en-US" sz="1400" dirty="0">
                <a:solidFill>
                  <a:srgbClr val="FF0000"/>
                </a:solidFill>
              </a:rPr>
              <a:t> Left: Cerebellum(Medulla) -Rectum line</a:t>
            </a:r>
          </a:p>
          <a:p>
            <a:endParaRPr lang="en-US" sz="1400" dirty="0">
              <a:solidFill>
                <a:srgbClr val="FF0000"/>
              </a:solidFill>
            </a:endParaRPr>
          </a:p>
          <a:p>
            <a:r>
              <a:rPr lang="en-US" sz="1400" dirty="0"/>
              <a:t>6. Hand- Mouth line</a:t>
            </a:r>
          </a:p>
          <a:p>
            <a:r>
              <a:rPr lang="en-US" sz="1400" dirty="0"/>
              <a:t>7. Axilla-sacrum or Line of Support</a:t>
            </a:r>
          </a:p>
          <a:p>
            <a:r>
              <a:rPr lang="en-US" sz="1400" dirty="0"/>
              <a:t>8. New Possibilities</a:t>
            </a:r>
          </a:p>
          <a:p>
            <a:endParaRPr lang="en-US" sz="2900" dirty="0"/>
          </a:p>
          <a:p>
            <a:endParaRPr lang="en-US" sz="2900" dirty="0"/>
          </a:p>
        </p:txBody>
      </p:sp>
    </p:spTree>
    <p:extLst>
      <p:ext uri="{BB962C8B-B14F-4D97-AF65-F5344CB8AC3E}">
        <p14:creationId xmlns:p14="http://schemas.microsoft.com/office/powerpoint/2010/main" val="237031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buFont typeface="Arial" panose="020B0604020202020204" pitchFamily="34" charset="0"/>
              <a:buChar char="•"/>
            </a:pPr>
            <a:r>
              <a:rPr lang="nl-NL" b="1" dirty="0">
                <a:solidFill>
                  <a:srgbClr val="000000"/>
                </a:solidFill>
                <a:latin typeface="Calibri" panose="020F0502020204030204" pitchFamily="34" charset="0"/>
              </a:rPr>
              <a:t>Stream (mental) straight fibers + Jewel (verbal) pigments = Stream Jewel </a:t>
            </a:r>
            <a:endParaRPr lang="nl-NL" dirty="0">
              <a:solidFill>
                <a:srgbClr val="000000"/>
              </a:solidFill>
              <a:latin typeface="Calibri" panose="020F0502020204030204" pitchFamily="34" charset="0"/>
            </a:endParaRPr>
          </a:p>
          <a:p>
            <a:pPr marL="176679" indent="-176679">
              <a:buFont typeface="Arial" panose="020B0604020202020204" pitchFamily="34" charset="0"/>
              <a:buChar char="•"/>
            </a:pPr>
            <a:endParaRPr lang="en-US" b="1" dirty="0">
              <a:solidFill>
                <a:srgbClr val="000000"/>
              </a:solidFill>
              <a:latin typeface="Calibri" panose="020F0502020204030204" pitchFamily="34" charset="0"/>
            </a:endParaRPr>
          </a:p>
          <a:p>
            <a:pPr marL="176679" indent="-176679">
              <a:buFont typeface="Arial" panose="020B0604020202020204" pitchFamily="34" charset="0"/>
              <a:buChar char="•"/>
            </a:pPr>
            <a:r>
              <a:rPr lang="en-US" b="1" dirty="0">
                <a:solidFill>
                  <a:srgbClr val="FF0000"/>
                </a:solidFill>
                <a:latin typeface="Calibri" panose="020F0502020204030204" pitchFamily="34" charset="0"/>
              </a:rPr>
              <a:t>Shaker (driven-lacuna, pigment, straight fibers) + Flower (emotion-lacuna) = Shaker Flower (more lacuna than pigment) </a:t>
            </a:r>
            <a:endParaRPr lang="en-US" dirty="0">
              <a:solidFill>
                <a:srgbClr val="FF0000"/>
              </a:solidFill>
              <a:latin typeface="Calibri" panose="020F0502020204030204" pitchFamily="34" charset="0"/>
            </a:endParaRPr>
          </a:p>
          <a:p>
            <a:pPr marL="176679" indent="-176679">
              <a:buFont typeface="Arial" panose="020B0604020202020204" pitchFamily="34" charset="0"/>
              <a:buChar char="•"/>
            </a:pPr>
            <a:endParaRPr lang="en-US" b="1" dirty="0">
              <a:solidFill>
                <a:srgbClr val="000000"/>
              </a:solidFill>
              <a:latin typeface="Calibri" panose="020F0502020204030204" pitchFamily="34" charset="0"/>
            </a:endParaRPr>
          </a:p>
          <a:p>
            <a:pPr marL="176679" indent="-176679">
              <a:buFont typeface="Arial" panose="020B0604020202020204" pitchFamily="34" charset="0"/>
              <a:buChar char="•"/>
            </a:pPr>
            <a:r>
              <a:rPr lang="en-US" b="1" dirty="0">
                <a:solidFill>
                  <a:srgbClr val="000000"/>
                </a:solidFill>
                <a:latin typeface="Calibri" panose="020F0502020204030204" pitchFamily="34" charset="0"/>
              </a:rPr>
              <a:t>Flower type- lacuna with no pigment present. </a:t>
            </a:r>
            <a:endParaRPr lang="en-US" dirty="0">
              <a:solidFill>
                <a:srgbClr val="000000"/>
              </a:solidFill>
              <a:latin typeface="Calibri" panose="020F0502020204030204" pitchFamily="34" charset="0"/>
            </a:endParaRPr>
          </a:p>
          <a:p>
            <a:pPr marL="176679" indent="-176679">
              <a:buFont typeface="Arial" panose="020B0604020202020204" pitchFamily="34" charset="0"/>
              <a:buChar char="•"/>
            </a:pPr>
            <a:endParaRPr lang="en-US" b="1" dirty="0">
              <a:solidFill>
                <a:srgbClr val="000000"/>
              </a:solidFill>
              <a:latin typeface="Calibri" panose="020F0502020204030204" pitchFamily="34" charset="0"/>
            </a:endParaRPr>
          </a:p>
          <a:p>
            <a:pPr marL="176679" indent="-176679">
              <a:buFont typeface="Arial" panose="020B0604020202020204" pitchFamily="34" charset="0"/>
              <a:buChar char="•"/>
            </a:pPr>
            <a:r>
              <a:rPr lang="en-US" b="1" dirty="0">
                <a:solidFill>
                  <a:srgbClr val="000000"/>
                </a:solidFill>
                <a:latin typeface="Calibri" panose="020F0502020204030204" pitchFamily="34" charset="0"/>
              </a:rPr>
              <a:t>Shaker (driven) + tight fibers, lacuna, and pigment + Jewel (verbal - pigments) =Shaker Jewel (more jewel than lacuna) </a:t>
            </a:r>
            <a:endParaRPr lang="en-US" dirty="0">
              <a:solidFill>
                <a:srgbClr val="000000"/>
              </a:solidFill>
              <a:latin typeface="Calibri" panose="020F0502020204030204" pitchFamily="34" charset="0"/>
            </a:endParaRPr>
          </a:p>
          <a:p>
            <a:pPr marL="176679" indent="-176679">
              <a:buFont typeface="Arial" panose="020B0604020202020204" pitchFamily="34" charset="0"/>
              <a:buChar char="•"/>
            </a:pPr>
            <a:endParaRPr lang="en-US" dirty="0"/>
          </a:p>
          <a:p>
            <a:pPr marL="176679" indent="-176679">
              <a:buFont typeface="Arial" panose="020B0604020202020204" pitchFamily="34" charset="0"/>
              <a:buChar char="•"/>
            </a:pPr>
            <a:endParaRPr lang="en-US" dirty="0"/>
          </a:p>
          <a:p>
            <a:pPr marL="176679" indent="-176679">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C68EA9F7-B97E-4B00-9E6A-D3E2FB148ACE}" type="slidenum">
              <a:rPr lang="en-US" smtClean="0"/>
              <a:t>9</a:t>
            </a:fld>
            <a:endParaRPr lang="en-US"/>
          </a:p>
        </p:txBody>
      </p:sp>
    </p:spTree>
    <p:extLst>
      <p:ext uri="{BB962C8B-B14F-4D97-AF65-F5344CB8AC3E}">
        <p14:creationId xmlns:p14="http://schemas.microsoft.com/office/powerpoint/2010/main" val="700210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F0D60-A91D-4BFB-8B40-FB969CAC5B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1752FA8-1629-4F25-92F8-B319849D15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8766381-62BA-4B2F-A6A9-6BAAB9F2EEA3}"/>
              </a:ext>
            </a:extLst>
          </p:cNvPr>
          <p:cNvSpPr>
            <a:spLocks noGrp="1"/>
          </p:cNvSpPr>
          <p:nvPr>
            <p:ph type="dt" sz="half" idx="10"/>
          </p:nvPr>
        </p:nvSpPr>
        <p:spPr/>
        <p:txBody>
          <a:bodyPr/>
          <a:lstStyle/>
          <a:p>
            <a:fld id="{06FDEC36-68EE-487B-B851-62AC167F5A9E}" type="datetimeFigureOut">
              <a:rPr lang="en-US" smtClean="0"/>
              <a:t>11/11/2022</a:t>
            </a:fld>
            <a:endParaRPr lang="en-US"/>
          </a:p>
        </p:txBody>
      </p:sp>
      <p:sp>
        <p:nvSpPr>
          <p:cNvPr id="5" name="Footer Placeholder 4">
            <a:extLst>
              <a:ext uri="{FF2B5EF4-FFF2-40B4-BE49-F238E27FC236}">
                <a16:creationId xmlns:a16="http://schemas.microsoft.com/office/drawing/2014/main" id="{06134DA5-C263-444D-8D34-E3361E9679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C28AAB-AA63-4655-84AB-A7E9F0C737EE}"/>
              </a:ext>
            </a:extLst>
          </p:cNvPr>
          <p:cNvSpPr>
            <a:spLocks noGrp="1"/>
          </p:cNvSpPr>
          <p:nvPr>
            <p:ph type="sldNum" sz="quarter" idx="12"/>
          </p:nvPr>
        </p:nvSpPr>
        <p:spPr/>
        <p:txBody>
          <a:bodyPr/>
          <a:lstStyle/>
          <a:p>
            <a:fld id="{7C06B88A-7819-4745-8A9C-AA57A34AE810}" type="slidenum">
              <a:rPr lang="en-US" smtClean="0"/>
              <a:t>‹#›</a:t>
            </a:fld>
            <a:endParaRPr lang="en-US"/>
          </a:p>
        </p:txBody>
      </p:sp>
    </p:spTree>
    <p:extLst>
      <p:ext uri="{BB962C8B-B14F-4D97-AF65-F5344CB8AC3E}">
        <p14:creationId xmlns:p14="http://schemas.microsoft.com/office/powerpoint/2010/main" val="3131396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7F2E4-DC9C-48C9-A702-3ED878CE9E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62FB64-B55A-441E-91E6-59E45B6FF6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5C8ED2-36B2-4CC4-87E0-C291991CC7D6}"/>
              </a:ext>
            </a:extLst>
          </p:cNvPr>
          <p:cNvSpPr>
            <a:spLocks noGrp="1"/>
          </p:cNvSpPr>
          <p:nvPr>
            <p:ph type="dt" sz="half" idx="10"/>
          </p:nvPr>
        </p:nvSpPr>
        <p:spPr/>
        <p:txBody>
          <a:bodyPr/>
          <a:lstStyle/>
          <a:p>
            <a:fld id="{06FDEC36-68EE-487B-B851-62AC167F5A9E}" type="datetimeFigureOut">
              <a:rPr lang="en-US" smtClean="0"/>
              <a:t>11/11/2022</a:t>
            </a:fld>
            <a:endParaRPr lang="en-US"/>
          </a:p>
        </p:txBody>
      </p:sp>
      <p:sp>
        <p:nvSpPr>
          <p:cNvPr id="5" name="Footer Placeholder 4">
            <a:extLst>
              <a:ext uri="{FF2B5EF4-FFF2-40B4-BE49-F238E27FC236}">
                <a16:creationId xmlns:a16="http://schemas.microsoft.com/office/drawing/2014/main" id="{4F3FC8AE-99E2-4424-BAEF-2F82538396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4FABDE-D49F-4C56-A7A2-0E12E683AD79}"/>
              </a:ext>
            </a:extLst>
          </p:cNvPr>
          <p:cNvSpPr>
            <a:spLocks noGrp="1"/>
          </p:cNvSpPr>
          <p:nvPr>
            <p:ph type="sldNum" sz="quarter" idx="12"/>
          </p:nvPr>
        </p:nvSpPr>
        <p:spPr/>
        <p:txBody>
          <a:bodyPr/>
          <a:lstStyle/>
          <a:p>
            <a:fld id="{7C06B88A-7819-4745-8A9C-AA57A34AE810}" type="slidenum">
              <a:rPr lang="en-US" smtClean="0"/>
              <a:t>‹#›</a:t>
            </a:fld>
            <a:endParaRPr lang="en-US"/>
          </a:p>
        </p:txBody>
      </p:sp>
    </p:spTree>
    <p:extLst>
      <p:ext uri="{BB962C8B-B14F-4D97-AF65-F5344CB8AC3E}">
        <p14:creationId xmlns:p14="http://schemas.microsoft.com/office/powerpoint/2010/main" val="3825634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B9AE93-470D-4C84-B0CA-E4F5E9476D8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E65F94-D800-420C-B956-871C6B920A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C67EAF-8EBA-4AA9-9B50-6AA8D7F544D5}"/>
              </a:ext>
            </a:extLst>
          </p:cNvPr>
          <p:cNvSpPr>
            <a:spLocks noGrp="1"/>
          </p:cNvSpPr>
          <p:nvPr>
            <p:ph type="dt" sz="half" idx="10"/>
          </p:nvPr>
        </p:nvSpPr>
        <p:spPr/>
        <p:txBody>
          <a:bodyPr/>
          <a:lstStyle/>
          <a:p>
            <a:fld id="{06FDEC36-68EE-487B-B851-62AC167F5A9E}" type="datetimeFigureOut">
              <a:rPr lang="en-US" smtClean="0"/>
              <a:t>11/11/2022</a:t>
            </a:fld>
            <a:endParaRPr lang="en-US"/>
          </a:p>
        </p:txBody>
      </p:sp>
      <p:sp>
        <p:nvSpPr>
          <p:cNvPr id="5" name="Footer Placeholder 4">
            <a:extLst>
              <a:ext uri="{FF2B5EF4-FFF2-40B4-BE49-F238E27FC236}">
                <a16:creationId xmlns:a16="http://schemas.microsoft.com/office/drawing/2014/main" id="{44C168F1-FE20-4195-AF53-FCB2257BD7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6B8482-5E54-4FEF-A598-4BDB86EB13CF}"/>
              </a:ext>
            </a:extLst>
          </p:cNvPr>
          <p:cNvSpPr>
            <a:spLocks noGrp="1"/>
          </p:cNvSpPr>
          <p:nvPr>
            <p:ph type="sldNum" sz="quarter" idx="12"/>
          </p:nvPr>
        </p:nvSpPr>
        <p:spPr/>
        <p:txBody>
          <a:bodyPr/>
          <a:lstStyle/>
          <a:p>
            <a:fld id="{7C06B88A-7819-4745-8A9C-AA57A34AE810}" type="slidenum">
              <a:rPr lang="en-US" smtClean="0"/>
              <a:t>‹#›</a:t>
            </a:fld>
            <a:endParaRPr lang="en-US"/>
          </a:p>
        </p:txBody>
      </p:sp>
    </p:spTree>
    <p:extLst>
      <p:ext uri="{BB962C8B-B14F-4D97-AF65-F5344CB8AC3E}">
        <p14:creationId xmlns:p14="http://schemas.microsoft.com/office/powerpoint/2010/main" val="3754919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37175-FFCA-4100-864A-713943D9CA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D9E61D-A69C-4FA0-BF7D-DC6758B2F9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23937C-F642-41B5-9418-9391EAB32A25}"/>
              </a:ext>
            </a:extLst>
          </p:cNvPr>
          <p:cNvSpPr>
            <a:spLocks noGrp="1"/>
          </p:cNvSpPr>
          <p:nvPr>
            <p:ph type="dt" sz="half" idx="10"/>
          </p:nvPr>
        </p:nvSpPr>
        <p:spPr/>
        <p:txBody>
          <a:bodyPr/>
          <a:lstStyle/>
          <a:p>
            <a:fld id="{06FDEC36-68EE-487B-B851-62AC167F5A9E}" type="datetimeFigureOut">
              <a:rPr lang="en-US" smtClean="0"/>
              <a:t>11/11/2022</a:t>
            </a:fld>
            <a:endParaRPr lang="en-US"/>
          </a:p>
        </p:txBody>
      </p:sp>
      <p:sp>
        <p:nvSpPr>
          <p:cNvPr id="5" name="Footer Placeholder 4">
            <a:extLst>
              <a:ext uri="{FF2B5EF4-FFF2-40B4-BE49-F238E27FC236}">
                <a16:creationId xmlns:a16="http://schemas.microsoft.com/office/drawing/2014/main" id="{C2F26DC2-FE1F-47A0-AD97-1A771988F5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305BCA-A6DF-42D1-B998-6000B8B7A21C}"/>
              </a:ext>
            </a:extLst>
          </p:cNvPr>
          <p:cNvSpPr>
            <a:spLocks noGrp="1"/>
          </p:cNvSpPr>
          <p:nvPr>
            <p:ph type="sldNum" sz="quarter" idx="12"/>
          </p:nvPr>
        </p:nvSpPr>
        <p:spPr/>
        <p:txBody>
          <a:bodyPr/>
          <a:lstStyle/>
          <a:p>
            <a:fld id="{7C06B88A-7819-4745-8A9C-AA57A34AE810}" type="slidenum">
              <a:rPr lang="en-US" smtClean="0"/>
              <a:t>‹#›</a:t>
            </a:fld>
            <a:endParaRPr lang="en-US"/>
          </a:p>
        </p:txBody>
      </p:sp>
    </p:spTree>
    <p:extLst>
      <p:ext uri="{BB962C8B-B14F-4D97-AF65-F5344CB8AC3E}">
        <p14:creationId xmlns:p14="http://schemas.microsoft.com/office/powerpoint/2010/main" val="1497481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E32E0-25FA-4F68-8021-FF32DE16CF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F401321-9F7A-4981-A8A9-9252925685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A54176-A67D-41EA-A962-DBED1A72547F}"/>
              </a:ext>
            </a:extLst>
          </p:cNvPr>
          <p:cNvSpPr>
            <a:spLocks noGrp="1"/>
          </p:cNvSpPr>
          <p:nvPr>
            <p:ph type="dt" sz="half" idx="10"/>
          </p:nvPr>
        </p:nvSpPr>
        <p:spPr/>
        <p:txBody>
          <a:bodyPr/>
          <a:lstStyle/>
          <a:p>
            <a:fld id="{06FDEC36-68EE-487B-B851-62AC167F5A9E}" type="datetimeFigureOut">
              <a:rPr lang="en-US" smtClean="0"/>
              <a:t>11/11/2022</a:t>
            </a:fld>
            <a:endParaRPr lang="en-US"/>
          </a:p>
        </p:txBody>
      </p:sp>
      <p:sp>
        <p:nvSpPr>
          <p:cNvPr id="5" name="Footer Placeholder 4">
            <a:extLst>
              <a:ext uri="{FF2B5EF4-FFF2-40B4-BE49-F238E27FC236}">
                <a16:creationId xmlns:a16="http://schemas.microsoft.com/office/drawing/2014/main" id="{31B3E3AC-4A57-4416-81A5-9E47AFE214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63B73E-1147-44FF-8E5F-F35F4026AD07}"/>
              </a:ext>
            </a:extLst>
          </p:cNvPr>
          <p:cNvSpPr>
            <a:spLocks noGrp="1"/>
          </p:cNvSpPr>
          <p:nvPr>
            <p:ph type="sldNum" sz="quarter" idx="12"/>
          </p:nvPr>
        </p:nvSpPr>
        <p:spPr/>
        <p:txBody>
          <a:bodyPr/>
          <a:lstStyle/>
          <a:p>
            <a:fld id="{7C06B88A-7819-4745-8A9C-AA57A34AE810}" type="slidenum">
              <a:rPr lang="en-US" smtClean="0"/>
              <a:t>‹#›</a:t>
            </a:fld>
            <a:endParaRPr lang="en-US"/>
          </a:p>
        </p:txBody>
      </p:sp>
    </p:spTree>
    <p:extLst>
      <p:ext uri="{BB962C8B-B14F-4D97-AF65-F5344CB8AC3E}">
        <p14:creationId xmlns:p14="http://schemas.microsoft.com/office/powerpoint/2010/main" val="360946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0B8D3-C784-45A1-8C2D-622EC34BBB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92F9D2-86F8-4E09-B102-E6E817D70C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093BD7-423D-44B0-91EB-7459739B3C1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09046D-4C7E-40DA-A2C2-CFBC312228CB}"/>
              </a:ext>
            </a:extLst>
          </p:cNvPr>
          <p:cNvSpPr>
            <a:spLocks noGrp="1"/>
          </p:cNvSpPr>
          <p:nvPr>
            <p:ph type="dt" sz="half" idx="10"/>
          </p:nvPr>
        </p:nvSpPr>
        <p:spPr/>
        <p:txBody>
          <a:bodyPr/>
          <a:lstStyle/>
          <a:p>
            <a:fld id="{06FDEC36-68EE-487B-B851-62AC167F5A9E}" type="datetimeFigureOut">
              <a:rPr lang="en-US" smtClean="0"/>
              <a:t>11/11/2022</a:t>
            </a:fld>
            <a:endParaRPr lang="en-US"/>
          </a:p>
        </p:txBody>
      </p:sp>
      <p:sp>
        <p:nvSpPr>
          <p:cNvPr id="6" name="Footer Placeholder 5">
            <a:extLst>
              <a:ext uri="{FF2B5EF4-FFF2-40B4-BE49-F238E27FC236}">
                <a16:creationId xmlns:a16="http://schemas.microsoft.com/office/drawing/2014/main" id="{568D2362-D72F-46F4-8A89-7759007329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F60349-BA02-4BF1-8686-E415757315B0}"/>
              </a:ext>
            </a:extLst>
          </p:cNvPr>
          <p:cNvSpPr>
            <a:spLocks noGrp="1"/>
          </p:cNvSpPr>
          <p:nvPr>
            <p:ph type="sldNum" sz="quarter" idx="12"/>
          </p:nvPr>
        </p:nvSpPr>
        <p:spPr/>
        <p:txBody>
          <a:bodyPr/>
          <a:lstStyle/>
          <a:p>
            <a:fld id="{7C06B88A-7819-4745-8A9C-AA57A34AE810}" type="slidenum">
              <a:rPr lang="en-US" smtClean="0"/>
              <a:t>‹#›</a:t>
            </a:fld>
            <a:endParaRPr lang="en-US"/>
          </a:p>
        </p:txBody>
      </p:sp>
    </p:spTree>
    <p:extLst>
      <p:ext uri="{BB962C8B-B14F-4D97-AF65-F5344CB8AC3E}">
        <p14:creationId xmlns:p14="http://schemas.microsoft.com/office/powerpoint/2010/main" val="3410668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1D57A-D23F-4053-9616-746A63E6AD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18A411-14EF-4C72-8A00-098F159BB8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6DFB78A-8F2C-4084-BEA7-3E2C14667E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762F9B-5395-4C21-AE8A-3702B21FED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5F2BA4-6FEB-4742-B90E-A5E8612FE23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350B20-F8DC-4C38-95E2-1056A6114E1E}"/>
              </a:ext>
            </a:extLst>
          </p:cNvPr>
          <p:cNvSpPr>
            <a:spLocks noGrp="1"/>
          </p:cNvSpPr>
          <p:nvPr>
            <p:ph type="dt" sz="half" idx="10"/>
          </p:nvPr>
        </p:nvSpPr>
        <p:spPr/>
        <p:txBody>
          <a:bodyPr/>
          <a:lstStyle/>
          <a:p>
            <a:fld id="{06FDEC36-68EE-487B-B851-62AC167F5A9E}" type="datetimeFigureOut">
              <a:rPr lang="en-US" smtClean="0"/>
              <a:t>11/11/2022</a:t>
            </a:fld>
            <a:endParaRPr lang="en-US"/>
          </a:p>
        </p:txBody>
      </p:sp>
      <p:sp>
        <p:nvSpPr>
          <p:cNvPr id="8" name="Footer Placeholder 7">
            <a:extLst>
              <a:ext uri="{FF2B5EF4-FFF2-40B4-BE49-F238E27FC236}">
                <a16:creationId xmlns:a16="http://schemas.microsoft.com/office/drawing/2014/main" id="{ADD2D136-8B83-4629-9701-6ADF052411A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62AC6B-8C40-4241-9614-E70355016BB0}"/>
              </a:ext>
            </a:extLst>
          </p:cNvPr>
          <p:cNvSpPr>
            <a:spLocks noGrp="1"/>
          </p:cNvSpPr>
          <p:nvPr>
            <p:ph type="sldNum" sz="quarter" idx="12"/>
          </p:nvPr>
        </p:nvSpPr>
        <p:spPr/>
        <p:txBody>
          <a:bodyPr/>
          <a:lstStyle/>
          <a:p>
            <a:fld id="{7C06B88A-7819-4745-8A9C-AA57A34AE810}" type="slidenum">
              <a:rPr lang="en-US" smtClean="0"/>
              <a:t>‹#›</a:t>
            </a:fld>
            <a:endParaRPr lang="en-US"/>
          </a:p>
        </p:txBody>
      </p:sp>
    </p:spTree>
    <p:extLst>
      <p:ext uri="{BB962C8B-B14F-4D97-AF65-F5344CB8AC3E}">
        <p14:creationId xmlns:p14="http://schemas.microsoft.com/office/powerpoint/2010/main" val="782622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FA938-9C62-45F9-BBE5-20DF790148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004C43-3FF5-4DFF-A262-B3329D51433E}"/>
              </a:ext>
            </a:extLst>
          </p:cNvPr>
          <p:cNvSpPr>
            <a:spLocks noGrp="1"/>
          </p:cNvSpPr>
          <p:nvPr>
            <p:ph type="dt" sz="half" idx="10"/>
          </p:nvPr>
        </p:nvSpPr>
        <p:spPr/>
        <p:txBody>
          <a:bodyPr/>
          <a:lstStyle/>
          <a:p>
            <a:fld id="{06FDEC36-68EE-487B-B851-62AC167F5A9E}" type="datetimeFigureOut">
              <a:rPr lang="en-US" smtClean="0"/>
              <a:t>11/11/2022</a:t>
            </a:fld>
            <a:endParaRPr lang="en-US"/>
          </a:p>
        </p:txBody>
      </p:sp>
      <p:sp>
        <p:nvSpPr>
          <p:cNvPr id="4" name="Footer Placeholder 3">
            <a:extLst>
              <a:ext uri="{FF2B5EF4-FFF2-40B4-BE49-F238E27FC236}">
                <a16:creationId xmlns:a16="http://schemas.microsoft.com/office/drawing/2014/main" id="{E11DAC15-6052-4F05-9F07-D91CEDF660D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71D2EB-493D-4E6C-B78F-7EDBB9F9491C}"/>
              </a:ext>
            </a:extLst>
          </p:cNvPr>
          <p:cNvSpPr>
            <a:spLocks noGrp="1"/>
          </p:cNvSpPr>
          <p:nvPr>
            <p:ph type="sldNum" sz="quarter" idx="12"/>
          </p:nvPr>
        </p:nvSpPr>
        <p:spPr/>
        <p:txBody>
          <a:bodyPr/>
          <a:lstStyle/>
          <a:p>
            <a:fld id="{7C06B88A-7819-4745-8A9C-AA57A34AE810}" type="slidenum">
              <a:rPr lang="en-US" smtClean="0"/>
              <a:t>‹#›</a:t>
            </a:fld>
            <a:endParaRPr lang="en-US"/>
          </a:p>
        </p:txBody>
      </p:sp>
    </p:spTree>
    <p:extLst>
      <p:ext uri="{BB962C8B-B14F-4D97-AF65-F5344CB8AC3E}">
        <p14:creationId xmlns:p14="http://schemas.microsoft.com/office/powerpoint/2010/main" val="479612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9EDCD3-D236-4D04-AE3D-6BCF763C6859}"/>
              </a:ext>
            </a:extLst>
          </p:cNvPr>
          <p:cNvSpPr>
            <a:spLocks noGrp="1"/>
          </p:cNvSpPr>
          <p:nvPr>
            <p:ph type="dt" sz="half" idx="10"/>
          </p:nvPr>
        </p:nvSpPr>
        <p:spPr/>
        <p:txBody>
          <a:bodyPr/>
          <a:lstStyle/>
          <a:p>
            <a:fld id="{06FDEC36-68EE-487B-B851-62AC167F5A9E}" type="datetimeFigureOut">
              <a:rPr lang="en-US" smtClean="0"/>
              <a:t>11/11/2022</a:t>
            </a:fld>
            <a:endParaRPr lang="en-US"/>
          </a:p>
        </p:txBody>
      </p:sp>
      <p:sp>
        <p:nvSpPr>
          <p:cNvPr id="3" name="Footer Placeholder 2">
            <a:extLst>
              <a:ext uri="{FF2B5EF4-FFF2-40B4-BE49-F238E27FC236}">
                <a16:creationId xmlns:a16="http://schemas.microsoft.com/office/drawing/2014/main" id="{0D870C62-00E5-4CAB-995D-EF3EAE9663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4B149E-51C1-4446-84F6-97DCCF95B395}"/>
              </a:ext>
            </a:extLst>
          </p:cNvPr>
          <p:cNvSpPr>
            <a:spLocks noGrp="1"/>
          </p:cNvSpPr>
          <p:nvPr>
            <p:ph type="sldNum" sz="quarter" idx="12"/>
          </p:nvPr>
        </p:nvSpPr>
        <p:spPr/>
        <p:txBody>
          <a:bodyPr/>
          <a:lstStyle/>
          <a:p>
            <a:fld id="{7C06B88A-7819-4745-8A9C-AA57A34AE810}" type="slidenum">
              <a:rPr lang="en-US" smtClean="0"/>
              <a:t>‹#›</a:t>
            </a:fld>
            <a:endParaRPr lang="en-US"/>
          </a:p>
        </p:txBody>
      </p:sp>
    </p:spTree>
    <p:extLst>
      <p:ext uri="{BB962C8B-B14F-4D97-AF65-F5344CB8AC3E}">
        <p14:creationId xmlns:p14="http://schemas.microsoft.com/office/powerpoint/2010/main" val="905184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26857-9E14-4249-BF4C-E263598611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2AD162-388C-47CF-991B-FB8569A290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5692D6-A6C1-4FF6-9F24-04E14C4408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141D49-2960-476E-9D47-8BAF14C1D54E}"/>
              </a:ext>
            </a:extLst>
          </p:cNvPr>
          <p:cNvSpPr>
            <a:spLocks noGrp="1"/>
          </p:cNvSpPr>
          <p:nvPr>
            <p:ph type="dt" sz="half" idx="10"/>
          </p:nvPr>
        </p:nvSpPr>
        <p:spPr/>
        <p:txBody>
          <a:bodyPr/>
          <a:lstStyle/>
          <a:p>
            <a:fld id="{06FDEC36-68EE-487B-B851-62AC167F5A9E}" type="datetimeFigureOut">
              <a:rPr lang="en-US" smtClean="0"/>
              <a:t>11/11/2022</a:t>
            </a:fld>
            <a:endParaRPr lang="en-US"/>
          </a:p>
        </p:txBody>
      </p:sp>
      <p:sp>
        <p:nvSpPr>
          <p:cNvPr id="6" name="Footer Placeholder 5">
            <a:extLst>
              <a:ext uri="{FF2B5EF4-FFF2-40B4-BE49-F238E27FC236}">
                <a16:creationId xmlns:a16="http://schemas.microsoft.com/office/drawing/2014/main" id="{79CE8E9F-C46D-4E8C-A07D-C51401461C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16A523-F384-4D2E-801F-728049C0365C}"/>
              </a:ext>
            </a:extLst>
          </p:cNvPr>
          <p:cNvSpPr>
            <a:spLocks noGrp="1"/>
          </p:cNvSpPr>
          <p:nvPr>
            <p:ph type="sldNum" sz="quarter" idx="12"/>
          </p:nvPr>
        </p:nvSpPr>
        <p:spPr/>
        <p:txBody>
          <a:bodyPr/>
          <a:lstStyle/>
          <a:p>
            <a:fld id="{7C06B88A-7819-4745-8A9C-AA57A34AE810}" type="slidenum">
              <a:rPr lang="en-US" smtClean="0"/>
              <a:t>‹#›</a:t>
            </a:fld>
            <a:endParaRPr lang="en-US"/>
          </a:p>
        </p:txBody>
      </p:sp>
    </p:spTree>
    <p:extLst>
      <p:ext uri="{BB962C8B-B14F-4D97-AF65-F5344CB8AC3E}">
        <p14:creationId xmlns:p14="http://schemas.microsoft.com/office/powerpoint/2010/main" val="790177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484FA-3075-410C-AC3B-CA524F3683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CA3460-2323-4591-85BD-DE841E46EB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354B7D-F9B6-4F75-A896-D4D71A0EAE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39B8A7-E967-47DE-9A10-07FBD46AB410}"/>
              </a:ext>
            </a:extLst>
          </p:cNvPr>
          <p:cNvSpPr>
            <a:spLocks noGrp="1"/>
          </p:cNvSpPr>
          <p:nvPr>
            <p:ph type="dt" sz="half" idx="10"/>
          </p:nvPr>
        </p:nvSpPr>
        <p:spPr/>
        <p:txBody>
          <a:bodyPr/>
          <a:lstStyle/>
          <a:p>
            <a:fld id="{06FDEC36-68EE-487B-B851-62AC167F5A9E}" type="datetimeFigureOut">
              <a:rPr lang="en-US" smtClean="0"/>
              <a:t>11/11/2022</a:t>
            </a:fld>
            <a:endParaRPr lang="en-US"/>
          </a:p>
        </p:txBody>
      </p:sp>
      <p:sp>
        <p:nvSpPr>
          <p:cNvPr id="6" name="Footer Placeholder 5">
            <a:extLst>
              <a:ext uri="{FF2B5EF4-FFF2-40B4-BE49-F238E27FC236}">
                <a16:creationId xmlns:a16="http://schemas.microsoft.com/office/drawing/2014/main" id="{C6F0B4BD-9449-44C5-90F8-5E4119E7F4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090479-483B-4A26-AE9E-DAE0E425928A}"/>
              </a:ext>
            </a:extLst>
          </p:cNvPr>
          <p:cNvSpPr>
            <a:spLocks noGrp="1"/>
          </p:cNvSpPr>
          <p:nvPr>
            <p:ph type="sldNum" sz="quarter" idx="12"/>
          </p:nvPr>
        </p:nvSpPr>
        <p:spPr/>
        <p:txBody>
          <a:bodyPr/>
          <a:lstStyle/>
          <a:p>
            <a:fld id="{7C06B88A-7819-4745-8A9C-AA57A34AE810}" type="slidenum">
              <a:rPr lang="en-US" smtClean="0"/>
              <a:t>‹#›</a:t>
            </a:fld>
            <a:endParaRPr lang="en-US"/>
          </a:p>
        </p:txBody>
      </p:sp>
    </p:spTree>
    <p:extLst>
      <p:ext uri="{BB962C8B-B14F-4D97-AF65-F5344CB8AC3E}">
        <p14:creationId xmlns:p14="http://schemas.microsoft.com/office/powerpoint/2010/main" val="3080278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3C33A7-3EC2-49DE-9583-9921DAB47F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B24816-2C6D-4BB1-B3A7-5B0098EEBF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7CFE30-CBE6-486E-A8F1-C26640DCFD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FDEC36-68EE-487B-B851-62AC167F5A9E}" type="datetimeFigureOut">
              <a:rPr lang="en-US" smtClean="0"/>
              <a:t>11/11/2022</a:t>
            </a:fld>
            <a:endParaRPr lang="en-US"/>
          </a:p>
        </p:txBody>
      </p:sp>
      <p:sp>
        <p:nvSpPr>
          <p:cNvPr id="5" name="Footer Placeholder 4">
            <a:extLst>
              <a:ext uri="{FF2B5EF4-FFF2-40B4-BE49-F238E27FC236}">
                <a16:creationId xmlns:a16="http://schemas.microsoft.com/office/drawing/2014/main" id="{4F9954D4-F2B6-4FB3-9341-9C2D22F52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CC62034-41C2-4342-B3D8-8BB82F9D4A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06B88A-7819-4745-8A9C-AA57A34AE810}" type="slidenum">
              <a:rPr lang="en-US" smtClean="0"/>
              <a:t>‹#›</a:t>
            </a:fld>
            <a:endParaRPr lang="en-US"/>
          </a:p>
        </p:txBody>
      </p:sp>
    </p:spTree>
    <p:extLst>
      <p:ext uri="{BB962C8B-B14F-4D97-AF65-F5344CB8AC3E}">
        <p14:creationId xmlns:p14="http://schemas.microsoft.com/office/powerpoint/2010/main" val="2689520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A74CA3-856F-40C2-BF8A-29EF98CC00B6}"/>
              </a:ext>
            </a:extLst>
          </p:cNvPr>
          <p:cNvPicPr>
            <a:picLocks noChangeAspect="1"/>
          </p:cNvPicPr>
          <p:nvPr/>
        </p:nvPicPr>
        <p:blipFill rotWithShape="1">
          <a:blip r:embed="rId3">
            <a:duotone>
              <a:prstClr val="black"/>
              <a:srgbClr val="4472C4">
                <a:tint val="45000"/>
                <a:satMod val="400000"/>
              </a:srgbClr>
            </a:duotone>
            <a:extLst>
              <a:ext uri="{BEBA8EAE-BF5A-486C-A8C5-ECC9F3942E4B}">
                <a14:imgProps xmlns:a14="http://schemas.microsoft.com/office/drawing/2010/main">
                  <a14:imgLayer r:embed="rId4">
                    <a14:imgEffect>
                      <a14:artisticPencilSketch/>
                    </a14:imgEffect>
                  </a14:imgLayer>
                </a14:imgProps>
              </a:ext>
            </a:extLst>
          </a:blip>
          <a:srcRect l="1638" r="9473"/>
          <a:stretch/>
        </p:blipFill>
        <p:spPr>
          <a:xfrm>
            <a:off x="20" y="10"/>
            <a:ext cx="12191980" cy="6857990"/>
          </a:xfrm>
          <a:prstGeom prst="rect">
            <a:avLst/>
          </a:prstGeom>
        </p:spPr>
      </p:pic>
      <p:sp>
        <p:nvSpPr>
          <p:cNvPr id="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348AF9E8-971D-47CA-9F6C-218D15D27F92}"/>
              </a:ext>
            </a:extLst>
          </p:cNvPr>
          <p:cNvSpPr>
            <a:spLocks noGrp="1"/>
          </p:cNvSpPr>
          <p:nvPr>
            <p:ph type="ctrTitle"/>
          </p:nvPr>
        </p:nvSpPr>
        <p:spPr>
          <a:xfrm>
            <a:off x="8022021" y="3231931"/>
            <a:ext cx="3852041" cy="1834056"/>
          </a:xfrm>
        </p:spPr>
        <p:txBody>
          <a:bodyPr>
            <a:normAutofit/>
          </a:bodyPr>
          <a:lstStyle/>
          <a:p>
            <a:r>
              <a:rPr lang="en-US" sz="4000" dirty="0">
                <a:latin typeface="Arial" panose="020B0604020202020204" pitchFamily="34" charset="0"/>
                <a:cs typeface="Arial" panose="020B0604020202020204" pitchFamily="34" charset="0"/>
              </a:rPr>
              <a:t>IIPA Level III</a:t>
            </a:r>
          </a:p>
        </p:txBody>
      </p:sp>
      <p:sp>
        <p:nvSpPr>
          <p:cNvPr id="3" name="Subtitle 2">
            <a:extLst>
              <a:ext uri="{FF2B5EF4-FFF2-40B4-BE49-F238E27FC236}">
                <a16:creationId xmlns:a16="http://schemas.microsoft.com/office/drawing/2014/main" id="{7C94762C-9E23-4EF7-8107-EFADEA882158}"/>
              </a:ext>
            </a:extLst>
          </p:cNvPr>
          <p:cNvSpPr>
            <a:spLocks noGrp="1"/>
          </p:cNvSpPr>
          <p:nvPr>
            <p:ph type="subTitle" idx="1"/>
          </p:nvPr>
        </p:nvSpPr>
        <p:spPr>
          <a:xfrm>
            <a:off x="7782910" y="5242675"/>
            <a:ext cx="4330262" cy="683284"/>
          </a:xfrm>
        </p:spPr>
        <p:txBody>
          <a:bodyPr>
            <a:normAutofit/>
          </a:bodyPr>
          <a:lstStyle/>
          <a:p>
            <a:r>
              <a:rPr lang="en-US" sz="2000" dirty="0">
                <a:latin typeface="Arial" panose="020B0604020202020204" pitchFamily="34" charset="0"/>
                <a:cs typeface="Arial" panose="020B0604020202020204" pitchFamily="34" charset="0"/>
              </a:rPr>
              <a:t>Case Studies</a:t>
            </a:r>
          </a:p>
        </p:txBody>
      </p:sp>
      <p:cxnSp>
        <p:nvCxnSpPr>
          <p:cNvPr id="11"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1397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79C8BF0-6584-407D-9BD1-2E05B61F2965}"/>
              </a:ext>
            </a:extLst>
          </p:cNvPr>
          <p:cNvSpPr txBox="1"/>
          <p:nvPr/>
        </p:nvSpPr>
        <p:spPr>
          <a:xfrm>
            <a:off x="8235065" y="683323"/>
            <a:ext cx="3103495" cy="3139321"/>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How would you classify this iris based on Toni Miller’s Constitutional Diathesis presentation:</a:t>
            </a:r>
          </a:p>
          <a:p>
            <a:endParaRPr lang="en-US" sz="2200" dirty="0">
              <a:latin typeface="Arial" panose="020B0604020202020204" pitchFamily="34" charset="0"/>
              <a:cs typeface="Arial" panose="020B0604020202020204" pitchFamily="34" charset="0"/>
            </a:endParaRPr>
          </a:p>
          <a:p>
            <a:pPr marL="457200" indent="-457200">
              <a:buAutoNum type="arabicPeriod"/>
            </a:pPr>
            <a:r>
              <a:rPr lang="en-US" sz="2200" dirty="0">
                <a:latin typeface="Arial" panose="020B0604020202020204" pitchFamily="34" charset="0"/>
                <a:cs typeface="Arial" panose="020B0604020202020204" pitchFamily="34" charset="0"/>
              </a:rPr>
              <a:t>Hyper-Acidic</a:t>
            </a:r>
          </a:p>
          <a:p>
            <a:pPr marL="457200" indent="-457200">
              <a:buAutoNum type="arabicPeriod"/>
            </a:pPr>
            <a:r>
              <a:rPr lang="en-US" sz="2200" dirty="0">
                <a:latin typeface="Arial" panose="020B0604020202020204" pitchFamily="34" charset="0"/>
                <a:cs typeface="Arial" panose="020B0604020202020204" pitchFamily="34" charset="0"/>
              </a:rPr>
              <a:t>Febrile</a:t>
            </a:r>
          </a:p>
          <a:p>
            <a:pPr marL="457200" indent="-457200">
              <a:buAutoNum type="arabicPeriod"/>
            </a:pPr>
            <a:r>
              <a:rPr lang="en-US" sz="2200" dirty="0">
                <a:latin typeface="Arial" panose="020B0604020202020204" pitchFamily="34" charset="0"/>
                <a:cs typeface="Arial" panose="020B0604020202020204" pitchFamily="34" charset="0"/>
              </a:rPr>
              <a:t>Hydro-Lymphatic</a:t>
            </a:r>
          </a:p>
          <a:p>
            <a:pPr marL="457200" indent="-457200">
              <a:buAutoNum type="arabicPeriod"/>
            </a:pPr>
            <a:r>
              <a:rPr lang="en-US" sz="2200" dirty="0">
                <a:latin typeface="Arial" panose="020B0604020202020204" pitchFamily="34" charset="0"/>
                <a:cs typeface="Arial" panose="020B0604020202020204" pitchFamily="34" charset="0"/>
              </a:rPr>
              <a:t>Kidney-Lymphatic</a:t>
            </a:r>
          </a:p>
        </p:txBody>
      </p:sp>
      <p:pic>
        <p:nvPicPr>
          <p:cNvPr id="2" name="Picture 1">
            <a:extLst>
              <a:ext uri="{FF2B5EF4-FFF2-40B4-BE49-F238E27FC236}">
                <a16:creationId xmlns:a16="http://schemas.microsoft.com/office/drawing/2014/main" id="{1A18D8D7-E6B2-6633-BE4A-3F49B190BC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515" y="242425"/>
            <a:ext cx="7046345" cy="6523977"/>
          </a:xfrm>
          <a:prstGeom prst="rect">
            <a:avLst/>
          </a:prstGeom>
        </p:spPr>
      </p:pic>
    </p:spTree>
    <p:extLst>
      <p:ext uri="{BB962C8B-B14F-4D97-AF65-F5344CB8AC3E}">
        <p14:creationId xmlns:p14="http://schemas.microsoft.com/office/powerpoint/2010/main" val="3192497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79C8BF0-6584-407D-9BD1-2E05B61F2965}"/>
              </a:ext>
            </a:extLst>
          </p:cNvPr>
          <p:cNvSpPr txBox="1"/>
          <p:nvPr/>
        </p:nvSpPr>
        <p:spPr>
          <a:xfrm>
            <a:off x="846713" y="1112711"/>
            <a:ext cx="3103495" cy="3477875"/>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Think about the Precancerous Signs.</a:t>
            </a:r>
          </a:p>
          <a:p>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This iris would be a:</a:t>
            </a:r>
          </a:p>
          <a:p>
            <a:endParaRPr lang="en-US" sz="2200" dirty="0">
              <a:latin typeface="Arial" panose="020B0604020202020204" pitchFamily="34" charset="0"/>
              <a:cs typeface="Arial" panose="020B0604020202020204" pitchFamily="34" charset="0"/>
            </a:endParaRPr>
          </a:p>
          <a:p>
            <a:pPr marL="457200" indent="-457200">
              <a:buAutoNum type="arabicPeriod"/>
            </a:pPr>
            <a:r>
              <a:rPr lang="en-US" sz="2200" dirty="0" err="1">
                <a:latin typeface="Arial" panose="020B0604020202020204" pitchFamily="34" charset="0"/>
                <a:cs typeface="Arial" panose="020B0604020202020204" pitchFamily="34" charset="0"/>
              </a:rPr>
              <a:t>Psoric</a:t>
            </a:r>
            <a:r>
              <a:rPr lang="en-US" sz="2200" dirty="0">
                <a:latin typeface="Arial" panose="020B0604020202020204" pitchFamily="34" charset="0"/>
                <a:cs typeface="Arial" panose="020B0604020202020204" pitchFamily="34" charset="0"/>
              </a:rPr>
              <a:t> Constitution</a:t>
            </a:r>
          </a:p>
          <a:p>
            <a:pPr marL="457200" indent="-457200">
              <a:buAutoNum type="arabicPeriod"/>
            </a:pPr>
            <a:r>
              <a:rPr lang="en-US" sz="2200" dirty="0" err="1">
                <a:latin typeface="Arial" panose="020B0604020202020204" pitchFamily="34" charset="0"/>
                <a:cs typeface="Arial" panose="020B0604020202020204" pitchFamily="34" charset="0"/>
              </a:rPr>
              <a:t>Sycotic</a:t>
            </a:r>
            <a:r>
              <a:rPr lang="en-US" sz="2200" dirty="0">
                <a:latin typeface="Arial" panose="020B0604020202020204" pitchFamily="34" charset="0"/>
                <a:cs typeface="Arial" panose="020B0604020202020204" pitchFamily="34" charset="0"/>
              </a:rPr>
              <a:t> Constitution</a:t>
            </a:r>
          </a:p>
          <a:p>
            <a:pPr marL="457200" indent="-457200">
              <a:buAutoNum type="arabicPeriod"/>
            </a:pPr>
            <a:r>
              <a:rPr lang="en-US" sz="2200" dirty="0">
                <a:latin typeface="Arial" panose="020B0604020202020204" pitchFamily="34" charset="0"/>
                <a:cs typeface="Arial" panose="020B0604020202020204" pitchFamily="34" charset="0"/>
              </a:rPr>
              <a:t>Norris-</a:t>
            </a:r>
            <a:r>
              <a:rPr lang="en-US" sz="2200" dirty="0" err="1">
                <a:latin typeface="Arial" panose="020B0604020202020204" pitchFamily="34" charset="0"/>
                <a:cs typeface="Arial" panose="020B0604020202020204" pitchFamily="34" charset="0"/>
              </a:rPr>
              <a:t>Miliankos</a:t>
            </a:r>
            <a:r>
              <a:rPr lang="en-US" sz="2200" dirty="0">
                <a:latin typeface="Arial" panose="020B0604020202020204" pitchFamily="34" charset="0"/>
                <a:cs typeface="Arial" panose="020B0604020202020204" pitchFamily="34" charset="0"/>
              </a:rPr>
              <a:t> Constitution</a:t>
            </a:r>
          </a:p>
          <a:p>
            <a:pPr marL="457200" indent="-457200">
              <a:buAutoNum type="arabicPeriod"/>
            </a:pPr>
            <a:r>
              <a:rPr lang="en-US" sz="2200" dirty="0">
                <a:latin typeface="Arial" panose="020B0604020202020204" pitchFamily="34" charset="0"/>
                <a:cs typeface="Arial" panose="020B0604020202020204" pitchFamily="34" charset="0"/>
              </a:rPr>
              <a:t>None of the above</a:t>
            </a:r>
          </a:p>
        </p:txBody>
      </p:sp>
      <p:pic>
        <p:nvPicPr>
          <p:cNvPr id="3" name="Picture 2">
            <a:extLst>
              <a:ext uri="{FF2B5EF4-FFF2-40B4-BE49-F238E27FC236}">
                <a16:creationId xmlns:a16="http://schemas.microsoft.com/office/drawing/2014/main" id="{52DE746C-F4A6-06B6-6E8E-F347861930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9707" y="765238"/>
            <a:ext cx="7414070" cy="4943475"/>
          </a:xfrm>
          <a:prstGeom prst="rect">
            <a:avLst/>
          </a:prstGeom>
        </p:spPr>
      </p:pic>
    </p:spTree>
    <p:extLst>
      <p:ext uri="{BB962C8B-B14F-4D97-AF65-F5344CB8AC3E}">
        <p14:creationId xmlns:p14="http://schemas.microsoft.com/office/powerpoint/2010/main" val="3037491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79C8BF0-6584-407D-9BD1-2E05B61F2965}"/>
              </a:ext>
            </a:extLst>
          </p:cNvPr>
          <p:cNvSpPr txBox="1"/>
          <p:nvPr/>
        </p:nvSpPr>
        <p:spPr>
          <a:xfrm>
            <a:off x="8143625" y="1515427"/>
            <a:ext cx="3500049" cy="3139321"/>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Think of the RAYID rings.</a:t>
            </a:r>
          </a:p>
          <a:p>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Which ring does this iris have?</a:t>
            </a:r>
          </a:p>
          <a:p>
            <a:endParaRPr lang="en-US" sz="2200" dirty="0">
              <a:latin typeface="Arial" panose="020B0604020202020204" pitchFamily="34" charset="0"/>
              <a:cs typeface="Arial" panose="020B0604020202020204" pitchFamily="34" charset="0"/>
            </a:endParaRPr>
          </a:p>
          <a:p>
            <a:pPr marL="457200" indent="-457200">
              <a:buAutoNum type="arabicPeriod"/>
            </a:pPr>
            <a:r>
              <a:rPr lang="en-US" sz="2200" dirty="0">
                <a:latin typeface="Arial" panose="020B0604020202020204" pitchFamily="34" charset="0"/>
                <a:cs typeface="Arial" panose="020B0604020202020204" pitchFamily="34" charset="0"/>
              </a:rPr>
              <a:t>Ring of Purpose</a:t>
            </a:r>
          </a:p>
          <a:p>
            <a:pPr marL="457200" indent="-457200">
              <a:buAutoNum type="arabicPeriod"/>
            </a:pPr>
            <a:r>
              <a:rPr lang="en-US" sz="2200" dirty="0">
                <a:latin typeface="Arial" panose="020B0604020202020204" pitchFamily="34" charset="0"/>
                <a:cs typeface="Arial" panose="020B0604020202020204" pitchFamily="34" charset="0"/>
              </a:rPr>
              <a:t>Ring of Perfection</a:t>
            </a:r>
          </a:p>
          <a:p>
            <a:pPr marL="457200" indent="-457200">
              <a:buAutoNum type="arabicPeriod"/>
            </a:pPr>
            <a:r>
              <a:rPr lang="en-US" sz="2200" dirty="0">
                <a:latin typeface="Arial" panose="020B0604020202020204" pitchFamily="34" charset="0"/>
                <a:cs typeface="Arial" panose="020B0604020202020204" pitchFamily="34" charset="0"/>
              </a:rPr>
              <a:t>Ring of Freedom</a:t>
            </a:r>
          </a:p>
          <a:p>
            <a:pPr marL="457200" indent="-457200">
              <a:buAutoNum type="arabicPeriod"/>
            </a:pPr>
            <a:r>
              <a:rPr lang="en-US" sz="2200" dirty="0">
                <a:latin typeface="Arial" panose="020B0604020202020204" pitchFamily="34" charset="0"/>
                <a:cs typeface="Arial" panose="020B0604020202020204" pitchFamily="34" charset="0"/>
              </a:rPr>
              <a:t>Ring of Determination</a:t>
            </a:r>
          </a:p>
        </p:txBody>
      </p:sp>
      <p:pic>
        <p:nvPicPr>
          <p:cNvPr id="3" name="Picture 2">
            <a:extLst>
              <a:ext uri="{FF2B5EF4-FFF2-40B4-BE49-F238E27FC236}">
                <a16:creationId xmlns:a16="http://schemas.microsoft.com/office/drawing/2014/main" id="{79BE47F5-8F9B-4FF5-9D46-99181D9CD6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886" y="749599"/>
            <a:ext cx="7236579" cy="4828450"/>
          </a:xfrm>
          <a:prstGeom prst="rect">
            <a:avLst/>
          </a:prstGeom>
        </p:spPr>
      </p:pic>
    </p:spTree>
    <p:extLst>
      <p:ext uri="{BB962C8B-B14F-4D97-AF65-F5344CB8AC3E}">
        <p14:creationId xmlns:p14="http://schemas.microsoft.com/office/powerpoint/2010/main" val="4207800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79C8BF0-6584-407D-9BD1-2E05B61F2965}"/>
              </a:ext>
            </a:extLst>
          </p:cNvPr>
          <p:cNvSpPr txBox="1"/>
          <p:nvPr/>
        </p:nvSpPr>
        <p:spPr>
          <a:xfrm>
            <a:off x="846713" y="1112711"/>
            <a:ext cx="3103495" cy="4154984"/>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Notice the green line.</a:t>
            </a:r>
          </a:p>
          <a:p>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When you think about Embryology in relation to the iris, what organ could possibly be affected?</a:t>
            </a:r>
          </a:p>
          <a:p>
            <a:endParaRPr lang="en-US" sz="2200" dirty="0">
              <a:latin typeface="Arial" panose="020B0604020202020204" pitchFamily="34" charset="0"/>
              <a:cs typeface="Arial" panose="020B0604020202020204" pitchFamily="34" charset="0"/>
            </a:endParaRPr>
          </a:p>
          <a:p>
            <a:pPr marL="457200" indent="-457200">
              <a:buAutoNum type="arabicPeriod"/>
            </a:pPr>
            <a:r>
              <a:rPr lang="en-US" sz="2200" dirty="0">
                <a:latin typeface="Arial" panose="020B0604020202020204" pitchFamily="34" charset="0"/>
                <a:cs typeface="Arial" panose="020B0604020202020204" pitchFamily="34" charset="0"/>
              </a:rPr>
              <a:t>Adenoids</a:t>
            </a:r>
          </a:p>
          <a:p>
            <a:pPr marL="457200" indent="-457200">
              <a:buAutoNum type="arabicPeriod"/>
            </a:pPr>
            <a:r>
              <a:rPr lang="en-US" sz="2200" dirty="0">
                <a:latin typeface="Arial" panose="020B0604020202020204" pitchFamily="34" charset="0"/>
                <a:cs typeface="Arial" panose="020B0604020202020204" pitchFamily="34" charset="0"/>
              </a:rPr>
              <a:t>Heart</a:t>
            </a:r>
          </a:p>
          <a:p>
            <a:pPr marL="457200" indent="-457200">
              <a:buAutoNum type="arabicPeriod"/>
            </a:pPr>
            <a:r>
              <a:rPr lang="en-US" sz="2200" dirty="0">
                <a:latin typeface="Arial" panose="020B0604020202020204" pitchFamily="34" charset="0"/>
                <a:cs typeface="Arial" panose="020B0604020202020204" pitchFamily="34" charset="0"/>
              </a:rPr>
              <a:t>Bladder</a:t>
            </a:r>
          </a:p>
          <a:p>
            <a:pPr marL="457200" indent="-457200">
              <a:buAutoNum type="arabicPeriod"/>
            </a:pPr>
            <a:r>
              <a:rPr lang="en-US" sz="2200" dirty="0">
                <a:latin typeface="Arial" panose="020B0604020202020204" pitchFamily="34" charset="0"/>
                <a:cs typeface="Arial" panose="020B0604020202020204" pitchFamily="34" charset="0"/>
              </a:rPr>
              <a:t>Thyroid</a:t>
            </a:r>
          </a:p>
        </p:txBody>
      </p:sp>
      <p:pic>
        <p:nvPicPr>
          <p:cNvPr id="3" name="Picture 2" descr="A close up of an eye&#10;&#10;Description automatically generated with low confidence">
            <a:extLst>
              <a:ext uri="{FF2B5EF4-FFF2-40B4-BE49-F238E27FC236}">
                <a16:creationId xmlns:a16="http://schemas.microsoft.com/office/drawing/2014/main" id="{BC7AE30F-D9CC-BE22-3D90-66F52BCF75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0275" y="72889"/>
            <a:ext cx="6964762" cy="6712222"/>
          </a:xfrm>
          <a:prstGeom prst="rect">
            <a:avLst/>
          </a:prstGeom>
        </p:spPr>
      </p:pic>
    </p:spTree>
    <p:extLst>
      <p:ext uri="{BB962C8B-B14F-4D97-AF65-F5344CB8AC3E}">
        <p14:creationId xmlns:p14="http://schemas.microsoft.com/office/powerpoint/2010/main" val="736704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79C8BF0-6584-407D-9BD1-2E05B61F2965}"/>
              </a:ext>
            </a:extLst>
          </p:cNvPr>
          <p:cNvSpPr txBox="1"/>
          <p:nvPr/>
        </p:nvSpPr>
        <p:spPr>
          <a:xfrm>
            <a:off x="7891273" y="847535"/>
            <a:ext cx="3794760" cy="3139321"/>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Think of Opposites Attract.</a:t>
            </a:r>
          </a:p>
          <a:p>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When you see the red line across the iris the line is the:</a:t>
            </a:r>
          </a:p>
          <a:p>
            <a:endParaRPr lang="en-US" sz="2200" dirty="0">
              <a:latin typeface="Arial" panose="020B0604020202020204" pitchFamily="34" charset="0"/>
              <a:cs typeface="Arial" panose="020B0604020202020204" pitchFamily="34" charset="0"/>
            </a:endParaRPr>
          </a:p>
          <a:p>
            <a:pPr marL="457200" indent="-457200">
              <a:buAutoNum type="arabicPeriod"/>
            </a:pPr>
            <a:r>
              <a:rPr lang="en-US" sz="2200" dirty="0">
                <a:latin typeface="Arial" panose="020B0604020202020204" pitchFamily="34" charset="0"/>
                <a:cs typeface="Arial" panose="020B0604020202020204" pitchFamily="34" charset="0"/>
              </a:rPr>
              <a:t>Disharmony Line</a:t>
            </a:r>
          </a:p>
          <a:p>
            <a:pPr marL="457200" indent="-457200">
              <a:buAutoNum type="arabicPeriod"/>
            </a:pPr>
            <a:r>
              <a:rPr lang="en-US" sz="2200" dirty="0">
                <a:latin typeface="Arial" panose="020B0604020202020204" pitchFamily="34" charset="0"/>
                <a:cs typeface="Arial" panose="020B0604020202020204" pitchFamily="34" charset="0"/>
              </a:rPr>
              <a:t>Ear-Bladder Line</a:t>
            </a:r>
          </a:p>
          <a:p>
            <a:pPr marL="457200" indent="-457200">
              <a:buAutoNum type="arabicPeriod"/>
            </a:pPr>
            <a:r>
              <a:rPr lang="en-US" sz="2200" dirty="0">
                <a:latin typeface="Arial" panose="020B0604020202020204" pitchFamily="34" charset="0"/>
                <a:cs typeface="Arial" panose="020B0604020202020204" pitchFamily="34" charset="0"/>
              </a:rPr>
              <a:t>Mouth-Hand Line</a:t>
            </a:r>
          </a:p>
          <a:p>
            <a:pPr marL="457200" indent="-457200">
              <a:buAutoNum type="arabicPeriod"/>
            </a:pPr>
            <a:r>
              <a:rPr lang="en-US" sz="2200" dirty="0">
                <a:latin typeface="Arial" panose="020B0604020202020204" pitchFamily="34" charset="0"/>
                <a:cs typeface="Arial" panose="020B0604020202020204" pitchFamily="34" charset="0"/>
              </a:rPr>
              <a:t>Cerebellum-Uterus Line</a:t>
            </a:r>
          </a:p>
        </p:txBody>
      </p:sp>
      <p:pic>
        <p:nvPicPr>
          <p:cNvPr id="3" name="Picture 2" descr="A close up of an eye&#10;&#10;Description automatically generated with low confidence">
            <a:extLst>
              <a:ext uri="{FF2B5EF4-FFF2-40B4-BE49-F238E27FC236}">
                <a16:creationId xmlns:a16="http://schemas.microsoft.com/office/drawing/2014/main" id="{02A6433E-2B9F-9BA0-426B-C4AD7E9254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677" y="87212"/>
            <a:ext cx="6955280" cy="6703084"/>
          </a:xfrm>
          <a:prstGeom prst="rect">
            <a:avLst/>
          </a:prstGeom>
        </p:spPr>
      </p:pic>
    </p:spTree>
    <p:extLst>
      <p:ext uri="{BB962C8B-B14F-4D97-AF65-F5344CB8AC3E}">
        <p14:creationId xmlns:p14="http://schemas.microsoft.com/office/powerpoint/2010/main" val="2568120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350904-C297-4CE9-BC6E-AF99EF3BDF6F}"/>
              </a:ext>
            </a:extLst>
          </p:cNvPr>
          <p:cNvSpPr txBox="1"/>
          <p:nvPr/>
        </p:nvSpPr>
        <p:spPr>
          <a:xfrm>
            <a:off x="796323" y="1125375"/>
            <a:ext cx="3180522" cy="4062651"/>
          </a:xfrm>
          <a:prstGeom prst="rect">
            <a:avLst/>
          </a:prstGeom>
          <a:noFill/>
        </p:spPr>
        <p:txBody>
          <a:bodyPr wrap="square" rtlCol="0">
            <a:spAutoFit/>
          </a:bodyPr>
          <a:lstStyle/>
          <a:p>
            <a:r>
              <a:rPr lang="en-US" sz="2400" dirty="0"/>
              <a:t>In between the green lines shows us a </a:t>
            </a:r>
            <a:r>
              <a:rPr lang="en-US" sz="2400" dirty="0" err="1"/>
              <a:t>SpaceRisk</a:t>
            </a:r>
            <a:r>
              <a:rPr lang="en-US" sz="2400" dirty="0"/>
              <a:t> Limbus marking that could affect what organ?</a:t>
            </a:r>
          </a:p>
          <a:p>
            <a:endParaRPr lang="en-US" sz="2400" dirty="0"/>
          </a:p>
          <a:p>
            <a:pPr marL="457200" indent="-457200">
              <a:buAutoNum type="arabicPeriod"/>
            </a:pPr>
            <a:r>
              <a:rPr lang="en-US" sz="2400" dirty="0"/>
              <a:t>Gallbladder</a:t>
            </a:r>
          </a:p>
          <a:p>
            <a:pPr marL="457200" indent="-457200">
              <a:buAutoNum type="arabicPeriod"/>
            </a:pPr>
            <a:r>
              <a:rPr lang="en-US" sz="2400" dirty="0"/>
              <a:t>Right breast</a:t>
            </a:r>
          </a:p>
          <a:p>
            <a:pPr marL="457200" indent="-457200">
              <a:buAutoNum type="arabicPeriod"/>
            </a:pPr>
            <a:r>
              <a:rPr lang="en-US" sz="2400" dirty="0"/>
              <a:t>Diaphragm</a:t>
            </a:r>
          </a:p>
          <a:p>
            <a:pPr marL="457200" indent="-457200">
              <a:buAutoNum type="arabicPeriod"/>
            </a:pPr>
            <a:r>
              <a:rPr lang="en-US" sz="2400" dirty="0"/>
              <a:t>Spine</a:t>
            </a:r>
          </a:p>
          <a:p>
            <a:endParaRPr lang="en-US" dirty="0"/>
          </a:p>
        </p:txBody>
      </p:sp>
      <p:pic>
        <p:nvPicPr>
          <p:cNvPr id="6" name="Picture 5" descr="A picture containing old&#10;&#10;Description automatically generated">
            <a:extLst>
              <a:ext uri="{FF2B5EF4-FFF2-40B4-BE49-F238E27FC236}">
                <a16:creationId xmlns:a16="http://schemas.microsoft.com/office/drawing/2014/main" id="{4BC43723-1950-D3D7-51ED-9C6EAC85C5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6845" y="472603"/>
            <a:ext cx="7899773" cy="5260022"/>
          </a:xfrm>
          <a:prstGeom prst="rect">
            <a:avLst/>
          </a:prstGeom>
        </p:spPr>
      </p:pic>
    </p:spTree>
    <p:extLst>
      <p:ext uri="{BB962C8B-B14F-4D97-AF65-F5344CB8AC3E}">
        <p14:creationId xmlns:p14="http://schemas.microsoft.com/office/powerpoint/2010/main" val="3437595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60708FE-6B3B-495A-9ABD-D37D8950DFBE}"/>
              </a:ext>
            </a:extLst>
          </p:cNvPr>
          <p:cNvSpPr txBox="1"/>
          <p:nvPr/>
        </p:nvSpPr>
        <p:spPr>
          <a:xfrm>
            <a:off x="7933811" y="256297"/>
            <a:ext cx="2941983" cy="4524315"/>
          </a:xfrm>
          <a:prstGeom prst="rect">
            <a:avLst/>
          </a:prstGeom>
          <a:noFill/>
        </p:spPr>
        <p:txBody>
          <a:bodyPr wrap="square" rtlCol="0">
            <a:spAutoFit/>
          </a:bodyPr>
          <a:lstStyle/>
          <a:p>
            <a:r>
              <a:rPr lang="en-US" sz="2400" dirty="0"/>
              <a:t>Based on the iris types in RAYID, what is the personality type of this iris?</a:t>
            </a:r>
          </a:p>
          <a:p>
            <a:endParaRPr lang="en-US" sz="2400" dirty="0"/>
          </a:p>
          <a:p>
            <a:pPr marL="457200" indent="-457200">
              <a:buAutoNum type="arabicPeriod"/>
            </a:pPr>
            <a:r>
              <a:rPr lang="en-US" sz="2400" dirty="0"/>
              <a:t>Shaker-Jewel</a:t>
            </a:r>
          </a:p>
          <a:p>
            <a:pPr marL="457200" indent="-457200">
              <a:buAutoNum type="arabicPeriod"/>
            </a:pPr>
            <a:r>
              <a:rPr lang="en-US" sz="2400" dirty="0"/>
              <a:t>Stream-Jewel</a:t>
            </a:r>
          </a:p>
          <a:p>
            <a:pPr marL="457200" indent="-457200">
              <a:buAutoNum type="arabicPeriod"/>
            </a:pPr>
            <a:r>
              <a:rPr lang="en-US" sz="2400" dirty="0"/>
              <a:t>Shaker-Flower</a:t>
            </a:r>
          </a:p>
          <a:p>
            <a:pPr marL="457200" indent="-457200">
              <a:buAutoNum type="arabicPeriod"/>
            </a:pPr>
            <a:r>
              <a:rPr lang="en-US" sz="2400" dirty="0"/>
              <a:t>Flower</a:t>
            </a:r>
          </a:p>
          <a:p>
            <a:endParaRPr lang="en-US" dirty="0"/>
          </a:p>
          <a:p>
            <a:endParaRPr lang="en-US" dirty="0"/>
          </a:p>
          <a:p>
            <a:endParaRPr lang="en-US" dirty="0"/>
          </a:p>
          <a:p>
            <a:endParaRPr lang="en-US" dirty="0"/>
          </a:p>
        </p:txBody>
      </p:sp>
      <p:pic>
        <p:nvPicPr>
          <p:cNvPr id="7" name="Picture 6">
            <a:extLst>
              <a:ext uri="{FF2B5EF4-FFF2-40B4-BE49-F238E27FC236}">
                <a16:creationId xmlns:a16="http://schemas.microsoft.com/office/drawing/2014/main" id="{6F269095-6896-0573-01E8-C35B54BC1C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939" y="128015"/>
            <a:ext cx="7034981" cy="6408403"/>
          </a:xfrm>
          <a:prstGeom prst="rect">
            <a:avLst/>
          </a:prstGeom>
        </p:spPr>
      </p:pic>
    </p:spTree>
    <p:extLst>
      <p:ext uri="{BB962C8B-B14F-4D97-AF65-F5344CB8AC3E}">
        <p14:creationId xmlns:p14="http://schemas.microsoft.com/office/powerpoint/2010/main" val="2391265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350904-C297-4CE9-BC6E-AF99EF3BDF6F}"/>
              </a:ext>
            </a:extLst>
          </p:cNvPr>
          <p:cNvSpPr txBox="1"/>
          <p:nvPr/>
        </p:nvSpPr>
        <p:spPr>
          <a:xfrm>
            <a:off x="393986" y="814479"/>
            <a:ext cx="3985990" cy="4524315"/>
          </a:xfrm>
          <a:prstGeom prst="rect">
            <a:avLst/>
          </a:prstGeom>
          <a:noFill/>
        </p:spPr>
        <p:txBody>
          <a:bodyPr wrap="square" rtlCol="0">
            <a:spAutoFit/>
          </a:bodyPr>
          <a:lstStyle/>
          <a:p>
            <a:r>
              <a:rPr lang="en-US" sz="2400" dirty="0"/>
              <a:t>Think of Opposites Attract.  </a:t>
            </a:r>
          </a:p>
          <a:p>
            <a:endParaRPr lang="en-US" sz="2400" dirty="0"/>
          </a:p>
          <a:p>
            <a:r>
              <a:rPr lang="en-US" sz="2400" dirty="0"/>
              <a:t>Look at the black line.</a:t>
            </a:r>
          </a:p>
          <a:p>
            <a:r>
              <a:rPr lang="en-US" sz="2400" dirty="0"/>
              <a:t>Look across the iris on the line.</a:t>
            </a:r>
          </a:p>
          <a:p>
            <a:r>
              <a:rPr lang="en-US" sz="2400" dirty="0"/>
              <a:t>What is on the opposite sides?</a:t>
            </a:r>
          </a:p>
          <a:p>
            <a:r>
              <a:rPr lang="en-US" sz="2400" dirty="0"/>
              <a:t>What is the term used?</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Hand-Mouth</a:t>
            </a:r>
          </a:p>
          <a:p>
            <a:pPr marL="342900" indent="-342900">
              <a:buFont typeface="Arial" panose="020B0604020202020204" pitchFamily="34" charset="0"/>
              <a:buChar char="•"/>
            </a:pPr>
            <a:r>
              <a:rPr lang="en-US" sz="2400" dirty="0"/>
              <a:t>Cerebellum-Uterus</a:t>
            </a:r>
          </a:p>
          <a:p>
            <a:pPr marL="342900" indent="-342900">
              <a:buFont typeface="Arial" panose="020B0604020202020204" pitchFamily="34" charset="0"/>
              <a:buChar char="•"/>
            </a:pPr>
            <a:r>
              <a:rPr lang="en-US" sz="2400" dirty="0"/>
              <a:t>Axilla-Sacrum</a:t>
            </a:r>
          </a:p>
          <a:p>
            <a:pPr marL="342900" indent="-342900">
              <a:buFont typeface="Arial" panose="020B0604020202020204" pitchFamily="34" charset="0"/>
              <a:buChar char="•"/>
            </a:pPr>
            <a:r>
              <a:rPr lang="en-US" sz="2400" dirty="0"/>
              <a:t>Ear-Bladder</a:t>
            </a:r>
            <a:endParaRPr lang="en-US" dirty="0"/>
          </a:p>
        </p:txBody>
      </p:sp>
      <p:pic>
        <p:nvPicPr>
          <p:cNvPr id="9" name="Picture 8">
            <a:extLst>
              <a:ext uri="{FF2B5EF4-FFF2-40B4-BE49-F238E27FC236}">
                <a16:creationId xmlns:a16="http://schemas.microsoft.com/office/drawing/2014/main" id="{71585656-A546-55C4-3CAA-44BEB0B22F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3752" y="73152"/>
            <a:ext cx="7238234" cy="6723515"/>
          </a:xfrm>
          <a:prstGeom prst="rect">
            <a:avLst/>
          </a:prstGeom>
        </p:spPr>
      </p:pic>
    </p:spTree>
    <p:extLst>
      <p:ext uri="{BB962C8B-B14F-4D97-AF65-F5344CB8AC3E}">
        <p14:creationId xmlns:p14="http://schemas.microsoft.com/office/powerpoint/2010/main" val="321942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350904-C297-4CE9-BC6E-AF99EF3BDF6F}"/>
              </a:ext>
            </a:extLst>
          </p:cNvPr>
          <p:cNvSpPr txBox="1"/>
          <p:nvPr/>
        </p:nvSpPr>
        <p:spPr>
          <a:xfrm>
            <a:off x="8303546" y="1147000"/>
            <a:ext cx="3419061" cy="4431983"/>
          </a:xfrm>
          <a:prstGeom prst="rect">
            <a:avLst/>
          </a:prstGeom>
          <a:noFill/>
        </p:spPr>
        <p:txBody>
          <a:bodyPr wrap="square" rtlCol="0">
            <a:spAutoFit/>
          </a:bodyPr>
          <a:lstStyle/>
          <a:p>
            <a:r>
              <a:rPr lang="en-US" sz="2400" dirty="0"/>
              <a:t>Look at the short red line.</a:t>
            </a:r>
          </a:p>
          <a:p>
            <a:endParaRPr lang="en-US" sz="2400" dirty="0"/>
          </a:p>
          <a:p>
            <a:r>
              <a:rPr lang="en-US" sz="2400" dirty="0"/>
              <a:t>When thinking about Embryology in relation to the iris, what organ would possibly be affected?</a:t>
            </a:r>
          </a:p>
          <a:p>
            <a:endParaRPr lang="en-US" sz="2400" dirty="0"/>
          </a:p>
          <a:p>
            <a:pPr marL="457200" indent="-457200">
              <a:buAutoNum type="arabicPeriod"/>
            </a:pPr>
            <a:r>
              <a:rPr lang="en-US" sz="2400" dirty="0"/>
              <a:t>Neck</a:t>
            </a:r>
          </a:p>
          <a:p>
            <a:pPr marL="457200" indent="-457200">
              <a:buAutoNum type="arabicPeriod"/>
            </a:pPr>
            <a:r>
              <a:rPr lang="en-US" sz="2400" dirty="0"/>
              <a:t>Eye</a:t>
            </a:r>
          </a:p>
          <a:p>
            <a:pPr marL="457200" indent="-457200">
              <a:buAutoNum type="arabicPeriod"/>
            </a:pPr>
            <a:r>
              <a:rPr lang="en-US" sz="2400" dirty="0"/>
              <a:t>Tonsils</a:t>
            </a:r>
          </a:p>
          <a:p>
            <a:pPr marL="457200" indent="-457200">
              <a:buAutoNum type="arabicPeriod"/>
            </a:pPr>
            <a:r>
              <a:rPr lang="en-US" sz="2400" dirty="0"/>
              <a:t>Larynx</a:t>
            </a:r>
          </a:p>
          <a:p>
            <a:endParaRPr lang="en-US" dirty="0"/>
          </a:p>
        </p:txBody>
      </p:sp>
      <p:pic>
        <p:nvPicPr>
          <p:cNvPr id="9" name="Picture 8">
            <a:extLst>
              <a:ext uri="{FF2B5EF4-FFF2-40B4-BE49-F238E27FC236}">
                <a16:creationId xmlns:a16="http://schemas.microsoft.com/office/drawing/2014/main" id="{71585656-A546-55C4-3CAA-44BEB0B22F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96" y="67241"/>
            <a:ext cx="7238234" cy="6723515"/>
          </a:xfrm>
          <a:prstGeom prst="rect">
            <a:avLst/>
          </a:prstGeom>
        </p:spPr>
      </p:pic>
    </p:spTree>
    <p:extLst>
      <p:ext uri="{BB962C8B-B14F-4D97-AF65-F5344CB8AC3E}">
        <p14:creationId xmlns:p14="http://schemas.microsoft.com/office/powerpoint/2010/main" val="1858865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79C8BF0-6584-407D-9BD1-2E05B61F2965}"/>
              </a:ext>
            </a:extLst>
          </p:cNvPr>
          <p:cNvSpPr txBox="1"/>
          <p:nvPr/>
        </p:nvSpPr>
        <p:spPr>
          <a:xfrm>
            <a:off x="1630415" y="682192"/>
            <a:ext cx="2822713" cy="4154984"/>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Think about Multidimensional Iridology.</a:t>
            </a:r>
          </a:p>
          <a:p>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When looking at the pupil flatness, what area do you notice?</a:t>
            </a:r>
          </a:p>
          <a:p>
            <a:endParaRPr lang="en-US" sz="2200" dirty="0">
              <a:latin typeface="Arial" panose="020B0604020202020204" pitchFamily="34" charset="0"/>
              <a:cs typeface="Arial" panose="020B0604020202020204" pitchFamily="34" charset="0"/>
            </a:endParaRPr>
          </a:p>
          <a:p>
            <a:pPr marL="457200" indent="-457200">
              <a:buAutoNum type="arabicPeriod"/>
            </a:pPr>
            <a:r>
              <a:rPr lang="en-US" sz="2200" dirty="0">
                <a:latin typeface="Arial" panose="020B0604020202020204" pitchFamily="34" charset="0"/>
                <a:cs typeface="Arial" panose="020B0604020202020204" pitchFamily="34" charset="0"/>
              </a:rPr>
              <a:t>Religion</a:t>
            </a:r>
          </a:p>
          <a:p>
            <a:pPr marL="457200" indent="-457200">
              <a:buAutoNum type="arabicPeriod"/>
            </a:pPr>
            <a:r>
              <a:rPr lang="en-US" sz="2200" dirty="0">
                <a:latin typeface="Arial" panose="020B0604020202020204" pitchFamily="34" charset="0"/>
                <a:cs typeface="Arial" panose="020B0604020202020204" pitchFamily="34" charset="0"/>
              </a:rPr>
              <a:t>Cosmic Energy</a:t>
            </a:r>
          </a:p>
          <a:p>
            <a:pPr marL="457200" indent="-457200">
              <a:buAutoNum type="arabicPeriod"/>
            </a:pPr>
            <a:r>
              <a:rPr lang="en-US" sz="2200" dirty="0">
                <a:latin typeface="Arial" panose="020B0604020202020204" pitchFamily="34" charset="0"/>
                <a:cs typeface="Arial" panose="020B0604020202020204" pitchFamily="34" charset="0"/>
              </a:rPr>
              <a:t>Family</a:t>
            </a:r>
          </a:p>
          <a:p>
            <a:pPr marL="457200" indent="-457200">
              <a:buAutoNum type="arabicPeriod"/>
            </a:pPr>
            <a:r>
              <a:rPr lang="en-US" sz="2200" dirty="0">
                <a:latin typeface="Arial" panose="020B0604020202020204" pitchFamily="34" charset="0"/>
                <a:cs typeface="Arial" panose="020B0604020202020204" pitchFamily="34" charset="0"/>
              </a:rPr>
              <a:t>Pleasure</a:t>
            </a:r>
          </a:p>
        </p:txBody>
      </p:sp>
      <p:pic>
        <p:nvPicPr>
          <p:cNvPr id="5" name="Picture 3">
            <a:extLst>
              <a:ext uri="{FF2B5EF4-FFF2-40B4-BE49-F238E27FC236}">
                <a16:creationId xmlns:a16="http://schemas.microsoft.com/office/drawing/2014/main" id="{30C4DF0C-C0BA-4C15-DA6B-902FE08FF0A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68112" y="127466"/>
            <a:ext cx="6550152" cy="6603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Arrow Connector 10">
            <a:extLst>
              <a:ext uri="{FF2B5EF4-FFF2-40B4-BE49-F238E27FC236}">
                <a16:creationId xmlns:a16="http://schemas.microsoft.com/office/drawing/2014/main" id="{FEACDD25-4786-8683-F464-7DFC887735CF}"/>
              </a:ext>
            </a:extLst>
          </p:cNvPr>
          <p:cNvCxnSpPr/>
          <p:nvPr/>
        </p:nvCxnSpPr>
        <p:spPr>
          <a:xfrm flipV="1">
            <a:off x="5532120" y="3986784"/>
            <a:ext cx="2075688" cy="170078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91984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AC8FACB-117B-4175-A14C-769DA84CBB15}"/>
              </a:ext>
            </a:extLst>
          </p:cNvPr>
          <p:cNvSpPr txBox="1"/>
          <p:nvPr/>
        </p:nvSpPr>
        <p:spPr>
          <a:xfrm>
            <a:off x="8170091" y="842123"/>
            <a:ext cx="3744541" cy="3600986"/>
          </a:xfrm>
          <a:prstGeom prst="rect">
            <a:avLst/>
          </a:prstGeom>
          <a:noFill/>
        </p:spPr>
        <p:txBody>
          <a:bodyPr wrap="square" rtlCol="0">
            <a:spAutoFit/>
          </a:bodyPr>
          <a:lstStyle/>
          <a:p>
            <a:r>
              <a:rPr lang="en-US" sz="2400" dirty="0"/>
              <a:t>Which syndrome does this person most closely match?</a:t>
            </a:r>
          </a:p>
          <a:p>
            <a:endParaRPr lang="en-US" sz="2400" dirty="0"/>
          </a:p>
          <a:p>
            <a:pPr marL="457200" indent="-457200">
              <a:buAutoNum type="arabicPeriod"/>
            </a:pPr>
            <a:r>
              <a:rPr lang="en-US" sz="2400" dirty="0" err="1"/>
              <a:t>Roemheld</a:t>
            </a:r>
            <a:endParaRPr lang="en-US" sz="2400" dirty="0"/>
          </a:p>
          <a:p>
            <a:pPr marL="457200" indent="-457200">
              <a:buAutoNum type="arabicPeriod"/>
            </a:pPr>
            <a:r>
              <a:rPr lang="en-US" sz="2400" dirty="0"/>
              <a:t>Cardio Renal</a:t>
            </a:r>
          </a:p>
          <a:p>
            <a:pPr marL="457200" indent="-457200">
              <a:buAutoNum type="arabicPeriod"/>
            </a:pPr>
            <a:r>
              <a:rPr lang="en-US" sz="2400" dirty="0"/>
              <a:t>Cardio Abdominal</a:t>
            </a:r>
          </a:p>
          <a:p>
            <a:pPr marL="457200" indent="-457200">
              <a:buAutoNum type="arabicPeriod"/>
            </a:pPr>
            <a:r>
              <a:rPr lang="en-US" sz="2400" dirty="0" err="1"/>
              <a:t>Roemheld</a:t>
            </a:r>
            <a:r>
              <a:rPr lang="en-US" sz="2400" dirty="0"/>
              <a:t> and Cardio Abdominal</a:t>
            </a:r>
          </a:p>
          <a:p>
            <a:endParaRPr lang="en-US" dirty="0"/>
          </a:p>
          <a:p>
            <a:endParaRPr lang="en-US" dirty="0"/>
          </a:p>
        </p:txBody>
      </p:sp>
      <p:pic>
        <p:nvPicPr>
          <p:cNvPr id="2" name="Picture 1">
            <a:extLst>
              <a:ext uri="{FF2B5EF4-FFF2-40B4-BE49-F238E27FC236}">
                <a16:creationId xmlns:a16="http://schemas.microsoft.com/office/drawing/2014/main" id="{AAA044FB-0A70-A024-CF54-F88F39E229A3}"/>
              </a:ext>
            </a:extLst>
          </p:cNvPr>
          <p:cNvPicPr>
            <a:picLocks noChangeAspect="1"/>
          </p:cNvPicPr>
          <p:nvPr/>
        </p:nvPicPr>
        <p:blipFill rotWithShape="1">
          <a:blip r:embed="rId3"/>
          <a:srcRect l="27425" t="26456" r="21076" b="9418"/>
          <a:stretch/>
        </p:blipFill>
        <p:spPr>
          <a:xfrm>
            <a:off x="108957" y="221343"/>
            <a:ext cx="7728020" cy="6415314"/>
          </a:xfrm>
          <a:prstGeom prst="rect">
            <a:avLst/>
          </a:prstGeom>
        </p:spPr>
      </p:pic>
    </p:spTree>
    <p:extLst>
      <p:ext uri="{BB962C8B-B14F-4D97-AF65-F5344CB8AC3E}">
        <p14:creationId xmlns:p14="http://schemas.microsoft.com/office/powerpoint/2010/main" val="4217993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79C8BF0-6584-407D-9BD1-2E05B61F2965}"/>
              </a:ext>
            </a:extLst>
          </p:cNvPr>
          <p:cNvSpPr txBox="1"/>
          <p:nvPr/>
        </p:nvSpPr>
        <p:spPr>
          <a:xfrm>
            <a:off x="457201" y="1175968"/>
            <a:ext cx="4032504" cy="3139321"/>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At 3:00 and 9:00 o’clock there is a white opacity at the lumbus known as:</a:t>
            </a:r>
          </a:p>
          <a:p>
            <a:endParaRPr lang="en-US" sz="2200" dirty="0">
              <a:latin typeface="Arial" panose="020B0604020202020204" pitchFamily="34" charset="0"/>
              <a:cs typeface="Arial" panose="020B0604020202020204" pitchFamily="34" charset="0"/>
            </a:endParaRPr>
          </a:p>
          <a:p>
            <a:pPr marL="457200" indent="-457200">
              <a:buAutoNum type="arabicPeriod"/>
            </a:pPr>
            <a:r>
              <a:rPr lang="en-US" sz="2200" dirty="0">
                <a:latin typeface="Arial" panose="020B0604020202020204" pitchFamily="34" charset="0"/>
                <a:cs typeface="Arial" panose="020B0604020202020204" pitchFamily="34" charset="0"/>
              </a:rPr>
              <a:t>Vogt’s Limbal Girdle</a:t>
            </a:r>
          </a:p>
          <a:p>
            <a:pPr marL="457200" indent="-457200">
              <a:buAutoNum type="arabicPeriod"/>
            </a:pPr>
            <a:r>
              <a:rPr lang="en-US" sz="2200" dirty="0">
                <a:latin typeface="Arial" panose="020B0604020202020204" pitchFamily="34" charset="0"/>
                <a:cs typeface="Arial" panose="020B0604020202020204" pitchFamily="34" charset="0"/>
              </a:rPr>
              <a:t>Neurofibromatosis</a:t>
            </a:r>
          </a:p>
          <a:p>
            <a:pPr marL="457200" indent="-457200">
              <a:buAutoNum type="arabicPeriod"/>
            </a:pPr>
            <a:r>
              <a:rPr lang="en-US" sz="2200" dirty="0" err="1">
                <a:latin typeface="Arial" panose="020B0604020202020204" pitchFamily="34" charset="0"/>
                <a:cs typeface="Arial" panose="020B0604020202020204" pitchFamily="34" charset="0"/>
              </a:rPr>
              <a:t>Fuch’s</a:t>
            </a:r>
            <a:r>
              <a:rPr lang="en-US" sz="2200" dirty="0">
                <a:latin typeface="Arial" panose="020B0604020202020204" pitchFamily="34" charset="0"/>
                <a:cs typeface="Arial" panose="020B0604020202020204" pitchFamily="34" charset="0"/>
              </a:rPr>
              <a:t> Heterochromatic Iridocyclitis</a:t>
            </a:r>
          </a:p>
          <a:p>
            <a:pPr marL="457200" indent="-457200">
              <a:buAutoNum type="arabicPeriod"/>
            </a:pPr>
            <a:r>
              <a:rPr lang="en-US" sz="2200" dirty="0">
                <a:latin typeface="Arial" panose="020B0604020202020204" pitchFamily="34" charset="0"/>
                <a:cs typeface="Arial" panose="020B0604020202020204" pitchFamily="34" charset="0"/>
              </a:rPr>
              <a:t>Waardenburg Syndrome</a:t>
            </a:r>
          </a:p>
        </p:txBody>
      </p:sp>
      <p:pic>
        <p:nvPicPr>
          <p:cNvPr id="3" name="Picture 2">
            <a:extLst>
              <a:ext uri="{FF2B5EF4-FFF2-40B4-BE49-F238E27FC236}">
                <a16:creationId xmlns:a16="http://schemas.microsoft.com/office/drawing/2014/main" id="{DD6F7151-5D07-C709-3E39-478E6DEFD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0912" y="245333"/>
            <a:ext cx="7046345" cy="6523977"/>
          </a:xfrm>
          <a:prstGeom prst="rect">
            <a:avLst/>
          </a:prstGeom>
        </p:spPr>
      </p:pic>
    </p:spTree>
    <p:extLst>
      <p:ext uri="{BB962C8B-B14F-4D97-AF65-F5344CB8AC3E}">
        <p14:creationId xmlns:p14="http://schemas.microsoft.com/office/powerpoint/2010/main" val="3284307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79C8BF0-6584-407D-9BD1-2E05B61F2965}"/>
              </a:ext>
            </a:extLst>
          </p:cNvPr>
          <p:cNvSpPr txBox="1"/>
          <p:nvPr/>
        </p:nvSpPr>
        <p:spPr>
          <a:xfrm>
            <a:off x="7580376" y="691336"/>
            <a:ext cx="4361689" cy="3816429"/>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Find the Medulla Rectum line in this left eye.</a:t>
            </a:r>
          </a:p>
          <a:p>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This person would have more trouble with which of the following symptoms?</a:t>
            </a:r>
          </a:p>
          <a:p>
            <a:endParaRPr lang="en-US" sz="2200" dirty="0">
              <a:latin typeface="Arial" panose="020B0604020202020204" pitchFamily="34" charset="0"/>
              <a:cs typeface="Arial" panose="020B0604020202020204" pitchFamily="34" charset="0"/>
            </a:endParaRPr>
          </a:p>
          <a:p>
            <a:pPr marL="457200" indent="-457200">
              <a:buAutoNum type="arabicPeriod"/>
            </a:pPr>
            <a:r>
              <a:rPr lang="en-US" sz="2200" dirty="0">
                <a:latin typeface="Arial" panose="020B0604020202020204" pitchFamily="34" charset="0"/>
                <a:cs typeface="Arial" panose="020B0604020202020204" pitchFamily="34" charset="0"/>
              </a:rPr>
              <a:t>Balance</a:t>
            </a:r>
          </a:p>
          <a:p>
            <a:pPr marL="457200" indent="-457200">
              <a:buAutoNum type="arabicPeriod"/>
            </a:pPr>
            <a:r>
              <a:rPr lang="en-US" sz="2200" dirty="0">
                <a:latin typeface="Arial" panose="020B0604020202020204" pitchFamily="34" charset="0"/>
                <a:cs typeface="Arial" panose="020B0604020202020204" pitchFamily="34" charset="0"/>
              </a:rPr>
              <a:t>Thyroid/Adrenals</a:t>
            </a:r>
          </a:p>
          <a:p>
            <a:pPr marL="457200" indent="-457200">
              <a:buAutoNum type="arabicPeriod"/>
            </a:pPr>
            <a:r>
              <a:rPr lang="en-US" sz="2200" dirty="0">
                <a:latin typeface="Arial" panose="020B0604020202020204" pitchFamily="34" charset="0"/>
                <a:cs typeface="Arial" panose="020B0604020202020204" pitchFamily="34" charset="0"/>
              </a:rPr>
              <a:t>Vertigo</a:t>
            </a:r>
          </a:p>
          <a:p>
            <a:pPr marL="457200" indent="-457200">
              <a:buAutoNum type="arabicPeriod"/>
            </a:pPr>
            <a:r>
              <a:rPr lang="en-US" sz="2200" dirty="0">
                <a:latin typeface="Arial" panose="020B0604020202020204" pitchFamily="34" charset="0"/>
                <a:cs typeface="Arial" panose="020B0604020202020204" pitchFamily="34" charset="0"/>
              </a:rPr>
              <a:t>Headaches and Constipation</a:t>
            </a:r>
          </a:p>
        </p:txBody>
      </p:sp>
      <p:pic>
        <p:nvPicPr>
          <p:cNvPr id="3" name="Picture 2">
            <a:extLst>
              <a:ext uri="{FF2B5EF4-FFF2-40B4-BE49-F238E27FC236}">
                <a16:creationId xmlns:a16="http://schemas.microsoft.com/office/drawing/2014/main" id="{DD6F7151-5D07-C709-3E39-478E6DEFD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016" y="167011"/>
            <a:ext cx="7046345" cy="6523977"/>
          </a:xfrm>
          <a:prstGeom prst="rect">
            <a:avLst/>
          </a:prstGeom>
        </p:spPr>
      </p:pic>
    </p:spTree>
    <p:extLst>
      <p:ext uri="{BB962C8B-B14F-4D97-AF65-F5344CB8AC3E}">
        <p14:creationId xmlns:p14="http://schemas.microsoft.com/office/powerpoint/2010/main" val="216509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79C8BF0-6584-407D-9BD1-2E05B61F2965}"/>
              </a:ext>
            </a:extLst>
          </p:cNvPr>
          <p:cNvSpPr txBox="1"/>
          <p:nvPr/>
        </p:nvSpPr>
        <p:spPr>
          <a:xfrm>
            <a:off x="420624" y="1047952"/>
            <a:ext cx="4361689" cy="2462213"/>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Based on RAYID, this iris would be a:</a:t>
            </a:r>
          </a:p>
          <a:p>
            <a:endParaRPr lang="en-US" sz="2200" dirty="0">
              <a:latin typeface="Arial" panose="020B0604020202020204" pitchFamily="34" charset="0"/>
              <a:cs typeface="Arial" panose="020B0604020202020204" pitchFamily="34" charset="0"/>
            </a:endParaRPr>
          </a:p>
          <a:p>
            <a:pPr marL="457200" indent="-457200">
              <a:buAutoNum type="arabicPeriod"/>
            </a:pPr>
            <a:r>
              <a:rPr lang="en-US" sz="2200" dirty="0">
                <a:latin typeface="Arial" panose="020B0604020202020204" pitchFamily="34" charset="0"/>
                <a:cs typeface="Arial" panose="020B0604020202020204" pitchFamily="34" charset="0"/>
              </a:rPr>
              <a:t>Stream-Jewel</a:t>
            </a:r>
          </a:p>
          <a:p>
            <a:pPr marL="457200" indent="-457200">
              <a:buAutoNum type="arabicPeriod"/>
            </a:pPr>
            <a:r>
              <a:rPr lang="en-US" sz="2200" dirty="0">
                <a:latin typeface="Arial" panose="020B0604020202020204" pitchFamily="34" charset="0"/>
                <a:cs typeface="Arial" panose="020B0604020202020204" pitchFamily="34" charset="0"/>
              </a:rPr>
              <a:t>Shaker-Flower</a:t>
            </a:r>
          </a:p>
          <a:p>
            <a:pPr marL="457200" indent="-457200">
              <a:buAutoNum type="arabicPeriod"/>
            </a:pPr>
            <a:r>
              <a:rPr lang="en-US" sz="2200" dirty="0">
                <a:latin typeface="Arial" panose="020B0604020202020204" pitchFamily="34" charset="0"/>
                <a:cs typeface="Arial" panose="020B0604020202020204" pitchFamily="34" charset="0"/>
              </a:rPr>
              <a:t>Flower</a:t>
            </a:r>
          </a:p>
          <a:p>
            <a:pPr marL="457200" indent="-457200">
              <a:buAutoNum type="arabicPeriod"/>
            </a:pPr>
            <a:r>
              <a:rPr lang="en-US" sz="2200" dirty="0">
                <a:latin typeface="Arial" panose="020B0604020202020204" pitchFamily="34" charset="0"/>
                <a:cs typeface="Arial" panose="020B0604020202020204" pitchFamily="34" charset="0"/>
              </a:rPr>
              <a:t>Shaker-Jewel</a:t>
            </a:r>
          </a:p>
        </p:txBody>
      </p:sp>
      <p:pic>
        <p:nvPicPr>
          <p:cNvPr id="3" name="Picture 2">
            <a:extLst>
              <a:ext uri="{FF2B5EF4-FFF2-40B4-BE49-F238E27FC236}">
                <a16:creationId xmlns:a16="http://schemas.microsoft.com/office/drawing/2014/main" id="{DD6F7151-5D07-C709-3E39-478E6DEFD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8344" y="167011"/>
            <a:ext cx="7046345" cy="6523977"/>
          </a:xfrm>
          <a:prstGeom prst="rect">
            <a:avLst/>
          </a:prstGeom>
        </p:spPr>
      </p:pic>
    </p:spTree>
    <p:extLst>
      <p:ext uri="{BB962C8B-B14F-4D97-AF65-F5344CB8AC3E}">
        <p14:creationId xmlns:p14="http://schemas.microsoft.com/office/powerpoint/2010/main" val="5806135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3214</TotalTime>
  <Words>1486</Words>
  <Application>Microsoft Office PowerPoint</Application>
  <PresentationFormat>Widescreen</PresentationFormat>
  <Paragraphs>219</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IIPA Level III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IIPA Level III</dc:title>
  <dc:creator>Cathy Kilgore</dc:creator>
  <cp:lastModifiedBy>Brenda Generali</cp:lastModifiedBy>
  <cp:revision>93</cp:revision>
  <cp:lastPrinted>2022-11-11T21:00:16Z</cp:lastPrinted>
  <dcterms:created xsi:type="dcterms:W3CDTF">2021-05-17T13:57:09Z</dcterms:created>
  <dcterms:modified xsi:type="dcterms:W3CDTF">2022-11-11T21:04:10Z</dcterms:modified>
</cp:coreProperties>
</file>